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1751" r:id="rId2"/>
    <p:sldId id="257" r:id="rId3"/>
    <p:sldId id="259" r:id="rId4"/>
    <p:sldId id="260" r:id="rId5"/>
    <p:sldId id="261" r:id="rId6"/>
    <p:sldId id="2134808669" r:id="rId7"/>
    <p:sldId id="2134808667" r:id="rId8"/>
    <p:sldId id="2134808673" r:id="rId9"/>
    <p:sldId id="2134808678" r:id="rId10"/>
    <p:sldId id="2134808679" r:id="rId11"/>
    <p:sldId id="2134808677" r:id="rId12"/>
    <p:sldId id="2134808676" r:id="rId13"/>
    <p:sldId id="2134808674" r:id="rId14"/>
    <p:sldId id="278" r:id="rId15"/>
    <p:sldId id="269" r:id="rId16"/>
    <p:sldId id="270" r:id="rId17"/>
    <p:sldId id="2134808670" r:id="rId18"/>
    <p:sldId id="213480866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ystem Font Regular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userDrawn="1">
          <p15:clr>
            <a:srgbClr val="A4A3A4"/>
          </p15:clr>
        </p15:guide>
        <p15:guide id="4" pos="7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Lantzy" initials="RL" lastIdx="12" clrIdx="0">
    <p:extLst>
      <p:ext uri="{19B8F6BF-5375-455C-9EA6-DF929625EA0E}">
        <p15:presenceInfo xmlns:p15="http://schemas.microsoft.com/office/powerpoint/2012/main" userId="30181c4a3fe16acb" providerId="Windows Live"/>
      </p:ext>
    </p:extLst>
  </p:cmAuthor>
  <p:cmAuthor id="2" name="Rishi Narain" initials="RN" lastIdx="9" clrIdx="1">
    <p:extLst>
      <p:ext uri="{19B8F6BF-5375-455C-9EA6-DF929625EA0E}">
        <p15:presenceInfo xmlns:p15="http://schemas.microsoft.com/office/powerpoint/2012/main" userId="e9c88e68658455fc" providerId="Windows Live"/>
      </p:ext>
    </p:extLst>
  </p:cmAuthor>
  <p:cmAuthor id="3" name="Elese Orrell" initials="EO" lastIdx="1" clrIdx="2">
    <p:extLst>
      <p:ext uri="{19B8F6BF-5375-455C-9EA6-DF929625EA0E}">
        <p15:presenceInfo xmlns:p15="http://schemas.microsoft.com/office/powerpoint/2012/main" userId="b0affb2ef83d41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6"/>
    <a:srgbClr val="73C7CE"/>
    <a:srgbClr val="1497A2"/>
    <a:srgbClr val="A5CF4C"/>
    <a:srgbClr val="E7EAEF"/>
    <a:srgbClr val="071F5D"/>
    <a:srgbClr val="595A5A"/>
    <a:srgbClr val="051742"/>
    <a:srgbClr val="7F7F7F"/>
    <a:srgbClr val="03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0" autoAdjust="0"/>
    <p:restoredTop sz="86267" autoAdjust="0"/>
  </p:normalViewPr>
  <p:slideViewPr>
    <p:cSldViewPr snapToGrid="0" snapToObjects="1">
      <p:cViewPr varScale="1">
        <p:scale>
          <a:sx n="74" d="100"/>
          <a:sy n="74" d="100"/>
        </p:scale>
        <p:origin x="1248" y="67"/>
      </p:cViewPr>
      <p:guideLst>
        <p:guide orient="horz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Sheet1!$A$21</c:f>
              <c:strCache>
                <c:ptCount val="1"/>
                <c:pt idx="0">
                  <c:v>5G subscriptions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Sheet1!$B$20:$G$20</c:f>
              <c:numCache>
                <c:formatCode>General</c:formatCode>
                <c:ptCount val="6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</c:numCache>
            </c:numRef>
          </c:cat>
          <c:val>
            <c:numRef>
              <c:f>Sheet1!$B$21:$G$21</c:f>
              <c:numCache>
                <c:formatCode>#,##0</c:formatCode>
                <c:ptCount val="6"/>
                <c:pt idx="0">
                  <c:v>539.89844000000005</c:v>
                </c:pt>
                <c:pt idx="1">
                  <c:v>1266.6619169999999</c:v>
                </c:pt>
                <c:pt idx="2">
                  <c:v>2059.8498549999999</c:v>
                </c:pt>
                <c:pt idx="3">
                  <c:v>2884.937777000001</c:v>
                </c:pt>
                <c:pt idx="4">
                  <c:v>3776.906394000001</c:v>
                </c:pt>
                <c:pt idx="5">
                  <c:v>4760.6625610000046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87-4F1E-B5A0-E0BADA8E9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1757537840"/>
        <c:axId val="-1757847456"/>
      </c:barChart>
      <c:lineChart>
        <c:grouping val="standard"/>
        <c:varyColors val="0"/>
        <c:ser>
          <c:idx val="1"/>
          <c:order val="1"/>
          <c:tx>
            <c:strRef>
              <c:f>Sheet1!$A$22</c:f>
              <c:strCache>
                <c:ptCount val="1"/>
                <c:pt idx="0">
                  <c:v>5G data traffic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Sheet1!$B$20:$G$20</c:f>
              <c:numCache>
                <c:formatCode>General</c:formatCode>
                <c:ptCount val="6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</c:numCache>
            </c:numRef>
          </c:cat>
          <c:val>
            <c:numRef>
              <c:f>Sheet1!$B$22:$G$22</c:f>
              <c:numCache>
                <c:formatCode>0</c:formatCode>
                <c:ptCount val="6"/>
                <c:pt idx="0">
                  <c:v>7.415</c:v>
                </c:pt>
                <c:pt idx="1">
                  <c:v>18.145</c:v>
                </c:pt>
                <c:pt idx="2">
                  <c:v>33.841999999999999</c:v>
                </c:pt>
                <c:pt idx="3">
                  <c:v>56.214000000000013</c:v>
                </c:pt>
                <c:pt idx="4">
                  <c:v>87.495000000000005</c:v>
                </c:pt>
                <c:pt idx="5">
                  <c:v>127.874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87-4F1E-B5A0-E0BADA8E9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757629152"/>
        <c:axId val="-1758302560"/>
      </c:lineChart>
      <c:catAx>
        <c:axId val="-175753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7847456"/>
        <c:crosses val="autoZero"/>
        <c:auto val="1"/>
        <c:lblAlgn val="ctr"/>
        <c:lblOffset val="100"/>
        <c:noMultiLvlLbl val="0"/>
      </c:catAx>
      <c:valAx>
        <c:axId val="-17578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7537840"/>
        <c:crosses val="autoZero"/>
        <c:crossBetween val="between"/>
      </c:valAx>
      <c:valAx>
        <c:axId val="-1758302560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7629152"/>
        <c:crosses val="max"/>
        <c:crossBetween val="between"/>
      </c:valAx>
      <c:catAx>
        <c:axId val="-1757629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583025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0948C-3D98-48D9-A7F3-95A0CDE4E831}" type="doc">
      <dgm:prSet loTypeId="urn:microsoft.com/office/officeart/2005/8/layout/cycle1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71AB6D6-65DA-4C52-B553-1FECE7A3C388}">
      <dgm:prSet phldrT="[Text]"/>
      <dgm:spPr/>
      <dgm:t>
        <a:bodyPr/>
        <a:lstStyle/>
        <a:p>
          <a:r>
            <a:rPr lang="en-US" dirty="0"/>
            <a:t>Persistent</a:t>
          </a:r>
        </a:p>
      </dgm:t>
    </dgm:pt>
    <dgm:pt modelId="{8843F572-ACB0-4683-BD96-B00C148BE24A}" type="parTrans" cxnId="{C46056B1-AC0A-41E2-AB0D-EA4E97902C26}">
      <dgm:prSet/>
      <dgm:spPr/>
      <dgm:t>
        <a:bodyPr/>
        <a:lstStyle/>
        <a:p>
          <a:endParaRPr lang="en-US"/>
        </a:p>
      </dgm:t>
    </dgm:pt>
    <dgm:pt modelId="{1593D707-AF8E-4729-AD51-C5EC6580A9AE}" type="sibTrans" cxnId="{C46056B1-AC0A-41E2-AB0D-EA4E97902C26}">
      <dgm:prSet/>
      <dgm:spPr/>
      <dgm:t>
        <a:bodyPr/>
        <a:lstStyle/>
        <a:p>
          <a:endParaRPr lang="en-US"/>
        </a:p>
      </dgm:t>
    </dgm:pt>
    <dgm:pt modelId="{9C9125CD-FFD2-41E2-9C42-A8D969364C14}">
      <dgm:prSet phldrT="[Text]"/>
      <dgm:spPr/>
      <dgm:t>
        <a:bodyPr/>
        <a:lstStyle/>
        <a:p>
          <a:r>
            <a:rPr lang="en-US" dirty="0"/>
            <a:t>Targeted</a:t>
          </a:r>
        </a:p>
      </dgm:t>
    </dgm:pt>
    <dgm:pt modelId="{3124F2A6-D16A-467D-BA43-D43C3832E88E}" type="parTrans" cxnId="{49C471DC-C43A-4574-BF6F-E130D9E3D9BB}">
      <dgm:prSet/>
      <dgm:spPr/>
      <dgm:t>
        <a:bodyPr/>
        <a:lstStyle/>
        <a:p>
          <a:endParaRPr lang="en-US"/>
        </a:p>
      </dgm:t>
    </dgm:pt>
    <dgm:pt modelId="{D064D12D-BAB0-451C-9A96-C7EB13196C21}" type="sibTrans" cxnId="{49C471DC-C43A-4574-BF6F-E130D9E3D9BB}">
      <dgm:prSet/>
      <dgm:spPr/>
      <dgm:t>
        <a:bodyPr/>
        <a:lstStyle/>
        <a:p>
          <a:endParaRPr lang="en-US"/>
        </a:p>
      </dgm:t>
    </dgm:pt>
    <dgm:pt modelId="{5D4D81EF-9AF9-4B46-825E-11BC88ED17BF}">
      <dgm:prSet phldrT="[Text]"/>
      <dgm:spPr/>
      <dgm:t>
        <a:bodyPr/>
        <a:lstStyle/>
        <a:p>
          <a:r>
            <a:rPr lang="en-US" dirty="0"/>
            <a:t>Evasive</a:t>
          </a:r>
        </a:p>
      </dgm:t>
    </dgm:pt>
    <dgm:pt modelId="{9863DA89-E1BA-4E7C-AF04-EFA9FC3529EB}" type="parTrans" cxnId="{D1AAAEA4-A865-4367-83F1-456ACECD5A6C}">
      <dgm:prSet/>
      <dgm:spPr/>
      <dgm:t>
        <a:bodyPr/>
        <a:lstStyle/>
        <a:p>
          <a:endParaRPr lang="en-US"/>
        </a:p>
      </dgm:t>
    </dgm:pt>
    <dgm:pt modelId="{B519F67F-F146-4290-AF0C-D94CDA7119B1}" type="sibTrans" cxnId="{D1AAAEA4-A865-4367-83F1-456ACECD5A6C}">
      <dgm:prSet/>
      <dgm:spPr/>
      <dgm:t>
        <a:bodyPr/>
        <a:lstStyle/>
        <a:p>
          <a:endParaRPr lang="en-US"/>
        </a:p>
      </dgm:t>
    </dgm:pt>
    <dgm:pt modelId="{03167810-FDA6-4B0C-A363-54C744AEE389}">
      <dgm:prSet phldrT="[Text]"/>
      <dgm:spPr/>
      <dgm:t>
        <a:bodyPr/>
        <a:lstStyle/>
        <a:p>
          <a:r>
            <a:rPr lang="en-US" dirty="0"/>
            <a:t>Distributed</a:t>
          </a:r>
        </a:p>
      </dgm:t>
    </dgm:pt>
    <dgm:pt modelId="{0A6A19FE-9483-452B-A36C-D8DD804B05A1}" type="parTrans" cxnId="{12C72A58-E4B9-4639-BF25-0F0228BEE52B}">
      <dgm:prSet/>
      <dgm:spPr/>
      <dgm:t>
        <a:bodyPr/>
        <a:lstStyle/>
        <a:p>
          <a:endParaRPr lang="en-US"/>
        </a:p>
      </dgm:t>
    </dgm:pt>
    <dgm:pt modelId="{1ED7E09A-A0D8-405E-86C0-A9EF899A896D}" type="sibTrans" cxnId="{12C72A58-E4B9-4639-BF25-0F0228BEE52B}">
      <dgm:prSet/>
      <dgm:spPr/>
      <dgm:t>
        <a:bodyPr/>
        <a:lstStyle/>
        <a:p>
          <a:endParaRPr lang="en-US"/>
        </a:p>
      </dgm:t>
    </dgm:pt>
    <dgm:pt modelId="{43B9BA9B-6F27-4588-A2CE-B246C9C64436}">
      <dgm:prSet phldrT="[Text]"/>
      <dgm:spPr/>
      <dgm:t>
        <a:bodyPr/>
        <a:lstStyle/>
        <a:p>
          <a:r>
            <a:rPr lang="en-US" dirty="0"/>
            <a:t>Advanced</a:t>
          </a:r>
        </a:p>
      </dgm:t>
    </dgm:pt>
    <dgm:pt modelId="{B5441FF7-A202-4CA8-A063-5D095D8BB7DB}" type="parTrans" cxnId="{12244E95-6485-424D-97C7-4027FFD6DD4D}">
      <dgm:prSet/>
      <dgm:spPr/>
      <dgm:t>
        <a:bodyPr/>
        <a:lstStyle/>
        <a:p>
          <a:endParaRPr lang="en-US"/>
        </a:p>
      </dgm:t>
    </dgm:pt>
    <dgm:pt modelId="{8CB44075-259D-4D7E-8CDE-2510B76D0799}" type="sibTrans" cxnId="{12244E95-6485-424D-97C7-4027FFD6DD4D}">
      <dgm:prSet/>
      <dgm:spPr/>
      <dgm:t>
        <a:bodyPr/>
        <a:lstStyle/>
        <a:p>
          <a:endParaRPr lang="en-US"/>
        </a:p>
      </dgm:t>
    </dgm:pt>
    <dgm:pt modelId="{10FF4853-69C6-48B4-93C9-21886D5AB174}" type="pres">
      <dgm:prSet presAssocID="{6350948C-3D98-48D9-A7F3-95A0CDE4E831}" presName="cycle" presStyleCnt="0">
        <dgm:presLayoutVars>
          <dgm:dir/>
          <dgm:resizeHandles val="exact"/>
        </dgm:presLayoutVars>
      </dgm:prSet>
      <dgm:spPr/>
    </dgm:pt>
    <dgm:pt modelId="{8523A7C3-2C30-4A67-8019-05888B5E204F}" type="pres">
      <dgm:prSet presAssocID="{671AB6D6-65DA-4C52-B553-1FECE7A3C388}" presName="dummy" presStyleCnt="0"/>
      <dgm:spPr/>
    </dgm:pt>
    <dgm:pt modelId="{55880B81-EF3D-4DAB-96F5-66CB4DDB7DE1}" type="pres">
      <dgm:prSet presAssocID="{671AB6D6-65DA-4C52-B553-1FECE7A3C388}" presName="node" presStyleLbl="revTx" presStyleIdx="0" presStyleCnt="5">
        <dgm:presLayoutVars>
          <dgm:bulletEnabled val="1"/>
        </dgm:presLayoutVars>
      </dgm:prSet>
      <dgm:spPr/>
    </dgm:pt>
    <dgm:pt modelId="{8C660460-909C-47BC-B623-8DA515F54A41}" type="pres">
      <dgm:prSet presAssocID="{1593D707-AF8E-4729-AD51-C5EC6580A9AE}" presName="sibTrans" presStyleLbl="node1" presStyleIdx="0" presStyleCnt="5"/>
      <dgm:spPr/>
    </dgm:pt>
    <dgm:pt modelId="{7297D818-F822-402A-8CF8-A626FBA2E132}" type="pres">
      <dgm:prSet presAssocID="{9C9125CD-FFD2-41E2-9C42-A8D969364C14}" presName="dummy" presStyleCnt="0"/>
      <dgm:spPr/>
    </dgm:pt>
    <dgm:pt modelId="{F616251B-BC51-46F9-ADC6-292BD9DB7341}" type="pres">
      <dgm:prSet presAssocID="{9C9125CD-FFD2-41E2-9C42-A8D969364C14}" presName="node" presStyleLbl="revTx" presStyleIdx="1" presStyleCnt="5">
        <dgm:presLayoutVars>
          <dgm:bulletEnabled val="1"/>
        </dgm:presLayoutVars>
      </dgm:prSet>
      <dgm:spPr/>
    </dgm:pt>
    <dgm:pt modelId="{71AD4965-7EE9-4561-98FD-92304E02A400}" type="pres">
      <dgm:prSet presAssocID="{D064D12D-BAB0-451C-9A96-C7EB13196C21}" presName="sibTrans" presStyleLbl="node1" presStyleIdx="1" presStyleCnt="5"/>
      <dgm:spPr/>
    </dgm:pt>
    <dgm:pt modelId="{8FC12873-B6DE-46DE-B34C-C613236F3FBE}" type="pres">
      <dgm:prSet presAssocID="{5D4D81EF-9AF9-4B46-825E-11BC88ED17BF}" presName="dummy" presStyleCnt="0"/>
      <dgm:spPr/>
    </dgm:pt>
    <dgm:pt modelId="{4B0A03F1-EA2B-4AF4-9131-1E02500B12A4}" type="pres">
      <dgm:prSet presAssocID="{5D4D81EF-9AF9-4B46-825E-11BC88ED17BF}" presName="node" presStyleLbl="revTx" presStyleIdx="2" presStyleCnt="5">
        <dgm:presLayoutVars>
          <dgm:bulletEnabled val="1"/>
        </dgm:presLayoutVars>
      </dgm:prSet>
      <dgm:spPr/>
    </dgm:pt>
    <dgm:pt modelId="{A8ECBFFB-B007-4462-AAE9-8902A55CD92F}" type="pres">
      <dgm:prSet presAssocID="{B519F67F-F146-4290-AF0C-D94CDA7119B1}" presName="sibTrans" presStyleLbl="node1" presStyleIdx="2" presStyleCnt="5"/>
      <dgm:spPr/>
    </dgm:pt>
    <dgm:pt modelId="{11B847AA-CA0D-4B1D-8715-64D72F51D4A0}" type="pres">
      <dgm:prSet presAssocID="{03167810-FDA6-4B0C-A363-54C744AEE389}" presName="dummy" presStyleCnt="0"/>
      <dgm:spPr/>
    </dgm:pt>
    <dgm:pt modelId="{E63C967F-27A2-4F62-8279-57F71250151E}" type="pres">
      <dgm:prSet presAssocID="{03167810-FDA6-4B0C-A363-54C744AEE389}" presName="node" presStyleLbl="revTx" presStyleIdx="3" presStyleCnt="5">
        <dgm:presLayoutVars>
          <dgm:bulletEnabled val="1"/>
        </dgm:presLayoutVars>
      </dgm:prSet>
      <dgm:spPr/>
    </dgm:pt>
    <dgm:pt modelId="{F3796A98-D58D-4679-959F-74743737ECB0}" type="pres">
      <dgm:prSet presAssocID="{1ED7E09A-A0D8-405E-86C0-A9EF899A896D}" presName="sibTrans" presStyleLbl="node1" presStyleIdx="3" presStyleCnt="5"/>
      <dgm:spPr/>
    </dgm:pt>
    <dgm:pt modelId="{BA8D553C-FC1E-4FCD-9EA1-300B40AF5D82}" type="pres">
      <dgm:prSet presAssocID="{43B9BA9B-6F27-4588-A2CE-B246C9C64436}" presName="dummy" presStyleCnt="0"/>
      <dgm:spPr/>
    </dgm:pt>
    <dgm:pt modelId="{50D1D163-0A90-4832-9ABC-8247C563CB1E}" type="pres">
      <dgm:prSet presAssocID="{43B9BA9B-6F27-4588-A2CE-B246C9C64436}" presName="node" presStyleLbl="revTx" presStyleIdx="4" presStyleCnt="5">
        <dgm:presLayoutVars>
          <dgm:bulletEnabled val="1"/>
        </dgm:presLayoutVars>
      </dgm:prSet>
      <dgm:spPr/>
    </dgm:pt>
    <dgm:pt modelId="{5DDFE600-6AA1-487F-8F54-CFE8F40228FA}" type="pres">
      <dgm:prSet presAssocID="{8CB44075-259D-4D7E-8CDE-2510B76D0799}" presName="sibTrans" presStyleLbl="node1" presStyleIdx="4" presStyleCnt="5"/>
      <dgm:spPr/>
    </dgm:pt>
  </dgm:ptLst>
  <dgm:cxnLst>
    <dgm:cxn modelId="{7063D143-A380-4349-AFB4-714C16F5F69A}" type="presOf" srcId="{5D4D81EF-9AF9-4B46-825E-11BC88ED17BF}" destId="{4B0A03F1-EA2B-4AF4-9131-1E02500B12A4}" srcOrd="0" destOrd="0" presId="urn:microsoft.com/office/officeart/2005/8/layout/cycle1"/>
    <dgm:cxn modelId="{EAEB6247-CB70-4FF7-A017-CC58963E5B68}" type="presOf" srcId="{9C9125CD-FFD2-41E2-9C42-A8D969364C14}" destId="{F616251B-BC51-46F9-ADC6-292BD9DB7341}" srcOrd="0" destOrd="0" presId="urn:microsoft.com/office/officeart/2005/8/layout/cycle1"/>
    <dgm:cxn modelId="{3B898E4E-3BF1-45F3-BAA9-5F0651150E4B}" type="presOf" srcId="{1593D707-AF8E-4729-AD51-C5EC6580A9AE}" destId="{8C660460-909C-47BC-B623-8DA515F54A41}" srcOrd="0" destOrd="0" presId="urn:microsoft.com/office/officeart/2005/8/layout/cycle1"/>
    <dgm:cxn modelId="{9E9B7751-55BF-4C19-8C31-F9D624F4B6FF}" type="presOf" srcId="{43B9BA9B-6F27-4588-A2CE-B246C9C64436}" destId="{50D1D163-0A90-4832-9ABC-8247C563CB1E}" srcOrd="0" destOrd="0" presId="urn:microsoft.com/office/officeart/2005/8/layout/cycle1"/>
    <dgm:cxn modelId="{12C72A58-E4B9-4639-BF25-0F0228BEE52B}" srcId="{6350948C-3D98-48D9-A7F3-95A0CDE4E831}" destId="{03167810-FDA6-4B0C-A363-54C744AEE389}" srcOrd="3" destOrd="0" parTransId="{0A6A19FE-9483-452B-A36C-D8DD804B05A1}" sibTransId="{1ED7E09A-A0D8-405E-86C0-A9EF899A896D}"/>
    <dgm:cxn modelId="{21ED2D89-950C-4922-8488-99E4D1EBCCC0}" type="presOf" srcId="{B519F67F-F146-4290-AF0C-D94CDA7119B1}" destId="{A8ECBFFB-B007-4462-AAE9-8902A55CD92F}" srcOrd="0" destOrd="0" presId="urn:microsoft.com/office/officeart/2005/8/layout/cycle1"/>
    <dgm:cxn modelId="{12244E95-6485-424D-97C7-4027FFD6DD4D}" srcId="{6350948C-3D98-48D9-A7F3-95A0CDE4E831}" destId="{43B9BA9B-6F27-4588-A2CE-B246C9C64436}" srcOrd="4" destOrd="0" parTransId="{B5441FF7-A202-4CA8-A063-5D095D8BB7DB}" sibTransId="{8CB44075-259D-4D7E-8CDE-2510B76D0799}"/>
    <dgm:cxn modelId="{D1AAAEA4-A865-4367-83F1-456ACECD5A6C}" srcId="{6350948C-3D98-48D9-A7F3-95A0CDE4E831}" destId="{5D4D81EF-9AF9-4B46-825E-11BC88ED17BF}" srcOrd="2" destOrd="0" parTransId="{9863DA89-E1BA-4E7C-AF04-EFA9FC3529EB}" sibTransId="{B519F67F-F146-4290-AF0C-D94CDA7119B1}"/>
    <dgm:cxn modelId="{C46056B1-AC0A-41E2-AB0D-EA4E97902C26}" srcId="{6350948C-3D98-48D9-A7F3-95A0CDE4E831}" destId="{671AB6D6-65DA-4C52-B553-1FECE7A3C388}" srcOrd="0" destOrd="0" parTransId="{8843F572-ACB0-4683-BD96-B00C148BE24A}" sibTransId="{1593D707-AF8E-4729-AD51-C5EC6580A9AE}"/>
    <dgm:cxn modelId="{2BD807BB-E034-4FAF-AF6E-3D68D31AFAA5}" type="presOf" srcId="{671AB6D6-65DA-4C52-B553-1FECE7A3C388}" destId="{55880B81-EF3D-4DAB-96F5-66CB4DDB7DE1}" srcOrd="0" destOrd="0" presId="urn:microsoft.com/office/officeart/2005/8/layout/cycle1"/>
    <dgm:cxn modelId="{5B2181C9-1128-4158-8A6A-FF08022C7CF5}" type="presOf" srcId="{8CB44075-259D-4D7E-8CDE-2510B76D0799}" destId="{5DDFE600-6AA1-487F-8F54-CFE8F40228FA}" srcOrd="0" destOrd="0" presId="urn:microsoft.com/office/officeart/2005/8/layout/cycle1"/>
    <dgm:cxn modelId="{272EC0CC-3302-4A17-9052-907A8F58E96C}" type="presOf" srcId="{6350948C-3D98-48D9-A7F3-95A0CDE4E831}" destId="{10FF4853-69C6-48B4-93C9-21886D5AB174}" srcOrd="0" destOrd="0" presId="urn:microsoft.com/office/officeart/2005/8/layout/cycle1"/>
    <dgm:cxn modelId="{5C5923D3-1F86-4128-8655-AD90E7628059}" type="presOf" srcId="{1ED7E09A-A0D8-405E-86C0-A9EF899A896D}" destId="{F3796A98-D58D-4679-959F-74743737ECB0}" srcOrd="0" destOrd="0" presId="urn:microsoft.com/office/officeart/2005/8/layout/cycle1"/>
    <dgm:cxn modelId="{E670EDD5-89A7-4AF4-96D4-3C0E171BB630}" type="presOf" srcId="{D064D12D-BAB0-451C-9A96-C7EB13196C21}" destId="{71AD4965-7EE9-4561-98FD-92304E02A400}" srcOrd="0" destOrd="0" presId="urn:microsoft.com/office/officeart/2005/8/layout/cycle1"/>
    <dgm:cxn modelId="{49C471DC-C43A-4574-BF6F-E130D9E3D9BB}" srcId="{6350948C-3D98-48D9-A7F3-95A0CDE4E831}" destId="{9C9125CD-FFD2-41E2-9C42-A8D969364C14}" srcOrd="1" destOrd="0" parTransId="{3124F2A6-D16A-467D-BA43-D43C3832E88E}" sibTransId="{D064D12D-BAB0-451C-9A96-C7EB13196C21}"/>
    <dgm:cxn modelId="{2FA9E6DC-4569-4273-B051-4D1032DFDC9A}" type="presOf" srcId="{03167810-FDA6-4B0C-A363-54C744AEE389}" destId="{E63C967F-27A2-4F62-8279-57F71250151E}" srcOrd="0" destOrd="0" presId="urn:microsoft.com/office/officeart/2005/8/layout/cycle1"/>
    <dgm:cxn modelId="{218CC6D5-A3C6-42EC-A003-F1ED8169DF3B}" type="presParOf" srcId="{10FF4853-69C6-48B4-93C9-21886D5AB174}" destId="{8523A7C3-2C30-4A67-8019-05888B5E204F}" srcOrd="0" destOrd="0" presId="urn:microsoft.com/office/officeart/2005/8/layout/cycle1"/>
    <dgm:cxn modelId="{530BF8BA-738A-4B01-893D-A4DE5410E81C}" type="presParOf" srcId="{10FF4853-69C6-48B4-93C9-21886D5AB174}" destId="{55880B81-EF3D-4DAB-96F5-66CB4DDB7DE1}" srcOrd="1" destOrd="0" presId="urn:microsoft.com/office/officeart/2005/8/layout/cycle1"/>
    <dgm:cxn modelId="{4B18E9D9-C14C-4305-9FEB-37283DD5C24F}" type="presParOf" srcId="{10FF4853-69C6-48B4-93C9-21886D5AB174}" destId="{8C660460-909C-47BC-B623-8DA515F54A41}" srcOrd="2" destOrd="0" presId="urn:microsoft.com/office/officeart/2005/8/layout/cycle1"/>
    <dgm:cxn modelId="{04A00C77-E81C-4BCF-B3A8-A350E901A931}" type="presParOf" srcId="{10FF4853-69C6-48B4-93C9-21886D5AB174}" destId="{7297D818-F822-402A-8CF8-A626FBA2E132}" srcOrd="3" destOrd="0" presId="urn:microsoft.com/office/officeart/2005/8/layout/cycle1"/>
    <dgm:cxn modelId="{A77949F6-2FE8-4523-8F5C-689D9C8AB745}" type="presParOf" srcId="{10FF4853-69C6-48B4-93C9-21886D5AB174}" destId="{F616251B-BC51-46F9-ADC6-292BD9DB7341}" srcOrd="4" destOrd="0" presId="urn:microsoft.com/office/officeart/2005/8/layout/cycle1"/>
    <dgm:cxn modelId="{CF393653-C6DB-4347-84CA-D38B4CD6790E}" type="presParOf" srcId="{10FF4853-69C6-48B4-93C9-21886D5AB174}" destId="{71AD4965-7EE9-4561-98FD-92304E02A400}" srcOrd="5" destOrd="0" presId="urn:microsoft.com/office/officeart/2005/8/layout/cycle1"/>
    <dgm:cxn modelId="{BAA10C95-8373-4A0B-9B6F-74F7F3CB4835}" type="presParOf" srcId="{10FF4853-69C6-48B4-93C9-21886D5AB174}" destId="{8FC12873-B6DE-46DE-B34C-C613236F3FBE}" srcOrd="6" destOrd="0" presId="urn:microsoft.com/office/officeart/2005/8/layout/cycle1"/>
    <dgm:cxn modelId="{D4C8EC89-B9A4-4743-AEA2-F2F6C0D661A7}" type="presParOf" srcId="{10FF4853-69C6-48B4-93C9-21886D5AB174}" destId="{4B0A03F1-EA2B-4AF4-9131-1E02500B12A4}" srcOrd="7" destOrd="0" presId="urn:microsoft.com/office/officeart/2005/8/layout/cycle1"/>
    <dgm:cxn modelId="{73482ED1-F73C-4B75-A2F8-46466D3D5C4F}" type="presParOf" srcId="{10FF4853-69C6-48B4-93C9-21886D5AB174}" destId="{A8ECBFFB-B007-4462-AAE9-8902A55CD92F}" srcOrd="8" destOrd="0" presId="urn:microsoft.com/office/officeart/2005/8/layout/cycle1"/>
    <dgm:cxn modelId="{CC008975-E836-45D0-B1D4-600E4232DBB0}" type="presParOf" srcId="{10FF4853-69C6-48B4-93C9-21886D5AB174}" destId="{11B847AA-CA0D-4B1D-8715-64D72F51D4A0}" srcOrd="9" destOrd="0" presId="urn:microsoft.com/office/officeart/2005/8/layout/cycle1"/>
    <dgm:cxn modelId="{9D08ECB4-51DA-4AC4-A85D-D2CA11856AC2}" type="presParOf" srcId="{10FF4853-69C6-48B4-93C9-21886D5AB174}" destId="{E63C967F-27A2-4F62-8279-57F71250151E}" srcOrd="10" destOrd="0" presId="urn:microsoft.com/office/officeart/2005/8/layout/cycle1"/>
    <dgm:cxn modelId="{61A11B82-7759-4184-B0C3-BD2E54F5BF30}" type="presParOf" srcId="{10FF4853-69C6-48B4-93C9-21886D5AB174}" destId="{F3796A98-D58D-4679-959F-74743737ECB0}" srcOrd="11" destOrd="0" presId="urn:microsoft.com/office/officeart/2005/8/layout/cycle1"/>
    <dgm:cxn modelId="{2671D689-3E85-44FE-B4FE-92546CE8620A}" type="presParOf" srcId="{10FF4853-69C6-48B4-93C9-21886D5AB174}" destId="{BA8D553C-FC1E-4FCD-9EA1-300B40AF5D82}" srcOrd="12" destOrd="0" presId="urn:microsoft.com/office/officeart/2005/8/layout/cycle1"/>
    <dgm:cxn modelId="{63667DA0-F6FC-4225-B7B4-B39FA3FDBF78}" type="presParOf" srcId="{10FF4853-69C6-48B4-93C9-21886D5AB174}" destId="{50D1D163-0A90-4832-9ABC-8247C563CB1E}" srcOrd="13" destOrd="0" presId="urn:microsoft.com/office/officeart/2005/8/layout/cycle1"/>
    <dgm:cxn modelId="{E9356C51-4EE9-44DB-ADEB-6BE9E3610033}" type="presParOf" srcId="{10FF4853-69C6-48B4-93C9-21886D5AB174}" destId="{5DDFE600-6AA1-487F-8F54-CFE8F40228FA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F827B8-8D6B-4885-A356-B34E1B80FDDD}" type="doc">
      <dgm:prSet loTypeId="urn:microsoft.com/office/officeart/2005/8/layout/cycle4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69F5EE8-E2C1-4509-87F6-4E791DFDA91B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Predict</a:t>
          </a:r>
        </a:p>
      </dgm:t>
    </dgm:pt>
    <dgm:pt modelId="{BE5C67BB-5C67-41C6-BA13-05F17AC0F714}" type="parTrans" cxnId="{687893AB-B3BA-47D1-9585-C913D0611B87}">
      <dgm:prSet/>
      <dgm:spPr/>
      <dgm:t>
        <a:bodyPr/>
        <a:lstStyle/>
        <a:p>
          <a:endParaRPr lang="en-US"/>
        </a:p>
      </dgm:t>
    </dgm:pt>
    <dgm:pt modelId="{D164677E-0A68-4E2C-8855-25977F10CB4D}" type="sibTrans" cxnId="{687893AB-B3BA-47D1-9585-C913D0611B87}">
      <dgm:prSet/>
      <dgm:spPr/>
      <dgm:t>
        <a:bodyPr/>
        <a:lstStyle/>
        <a:p>
          <a:endParaRPr lang="en-US"/>
        </a:p>
      </dgm:t>
    </dgm:pt>
    <dgm:pt modelId="{7DDC6250-948A-40A1-9E19-4A6F904AA70C}">
      <dgm:prSet phldrT="[Text]"/>
      <dgm:spPr/>
      <dgm:t>
        <a:bodyPr/>
        <a:lstStyle/>
        <a:p>
          <a:r>
            <a:rPr lang="en-US" dirty="0"/>
            <a:t>Expected Behavior based on empirical monitoring &amp; acquired knowledge </a:t>
          </a:r>
        </a:p>
      </dgm:t>
    </dgm:pt>
    <dgm:pt modelId="{B6675B60-6BBF-4D0A-9A5B-A00EF4154BD8}" type="parTrans" cxnId="{5EB027C0-F86C-402B-9F86-8286737F9090}">
      <dgm:prSet/>
      <dgm:spPr/>
      <dgm:t>
        <a:bodyPr/>
        <a:lstStyle/>
        <a:p>
          <a:endParaRPr lang="en-US"/>
        </a:p>
      </dgm:t>
    </dgm:pt>
    <dgm:pt modelId="{5BEFB14D-A87D-4079-B5D5-9AAD0066789A}" type="sibTrans" cxnId="{5EB027C0-F86C-402B-9F86-8286737F9090}">
      <dgm:prSet/>
      <dgm:spPr/>
      <dgm:t>
        <a:bodyPr/>
        <a:lstStyle/>
        <a:p>
          <a:endParaRPr lang="en-US"/>
        </a:p>
      </dgm:t>
    </dgm:pt>
    <dgm:pt modelId="{8D74541D-D927-4257-82D1-8D861A7A6328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Analyze</a:t>
          </a:r>
        </a:p>
      </dgm:t>
    </dgm:pt>
    <dgm:pt modelId="{56B3D830-3BCD-4DB9-8CDC-F2628774644C}" type="parTrans" cxnId="{0BF015DF-BAAA-424D-89BF-F12ACC1D5409}">
      <dgm:prSet/>
      <dgm:spPr/>
      <dgm:t>
        <a:bodyPr/>
        <a:lstStyle/>
        <a:p>
          <a:endParaRPr lang="en-US"/>
        </a:p>
      </dgm:t>
    </dgm:pt>
    <dgm:pt modelId="{AD86B177-412B-44BD-BF8E-E7B7D4A3781E}" type="sibTrans" cxnId="{0BF015DF-BAAA-424D-89BF-F12ACC1D5409}">
      <dgm:prSet/>
      <dgm:spPr/>
      <dgm:t>
        <a:bodyPr/>
        <a:lstStyle/>
        <a:p>
          <a:endParaRPr lang="en-US"/>
        </a:p>
      </dgm:t>
    </dgm:pt>
    <dgm:pt modelId="{6FDF86F1-C9C5-4615-B09B-4DD90E3E3629}">
      <dgm:prSet phldrT="[Text]"/>
      <dgm:spPr/>
      <dgm:t>
        <a:bodyPr/>
        <a:lstStyle/>
        <a:p>
          <a:r>
            <a:rPr lang="en-US" dirty="0"/>
            <a:t>Raw Packet Meta Data over a preset rolling window </a:t>
          </a:r>
        </a:p>
      </dgm:t>
    </dgm:pt>
    <dgm:pt modelId="{4B4CC862-1615-45F3-99B6-04E73FE47F45}" type="parTrans" cxnId="{CFBF8DA7-3E56-4A51-8815-BC4B62F663A5}">
      <dgm:prSet/>
      <dgm:spPr/>
      <dgm:t>
        <a:bodyPr/>
        <a:lstStyle/>
        <a:p>
          <a:endParaRPr lang="en-US"/>
        </a:p>
      </dgm:t>
    </dgm:pt>
    <dgm:pt modelId="{42F75768-BD37-4972-9826-14F372A80C3A}" type="sibTrans" cxnId="{CFBF8DA7-3E56-4A51-8815-BC4B62F663A5}">
      <dgm:prSet/>
      <dgm:spPr/>
      <dgm:t>
        <a:bodyPr/>
        <a:lstStyle/>
        <a:p>
          <a:endParaRPr lang="en-US"/>
        </a:p>
      </dgm:t>
    </dgm:pt>
    <dgm:pt modelId="{E142295B-D72E-424E-98BA-1500753502EF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Verify</a:t>
          </a:r>
        </a:p>
      </dgm:t>
    </dgm:pt>
    <dgm:pt modelId="{E9EE567C-26B2-4813-B39D-C5B55FA7FC5E}" type="parTrans" cxnId="{02DBC48B-28F2-419D-9DC8-092667B19AA0}">
      <dgm:prSet/>
      <dgm:spPr/>
      <dgm:t>
        <a:bodyPr/>
        <a:lstStyle/>
        <a:p>
          <a:endParaRPr lang="en-US"/>
        </a:p>
      </dgm:t>
    </dgm:pt>
    <dgm:pt modelId="{7405523E-69E9-40A6-AD51-3AE607F8B4C8}" type="sibTrans" cxnId="{02DBC48B-28F2-419D-9DC8-092667B19AA0}">
      <dgm:prSet/>
      <dgm:spPr/>
      <dgm:t>
        <a:bodyPr/>
        <a:lstStyle/>
        <a:p>
          <a:endParaRPr lang="en-US"/>
        </a:p>
      </dgm:t>
    </dgm:pt>
    <dgm:pt modelId="{A62B2B28-1018-4634-B80B-FBC30D5187E9}">
      <dgm:prSet phldrT="[Text]"/>
      <dgm:spPr/>
      <dgm:t>
        <a:bodyPr/>
        <a:lstStyle/>
        <a:p>
          <a:r>
            <a:rPr lang="en-US" dirty="0"/>
            <a:t>Predictions to identify suspicious </a:t>
          </a:r>
          <a:r>
            <a:rPr lang="en-US" dirty="0" err="1"/>
            <a:t>packets,traffic</a:t>
          </a:r>
          <a:r>
            <a:rPr lang="en-US" dirty="0"/>
            <a:t> patterns relationships etc.</a:t>
          </a:r>
        </a:p>
      </dgm:t>
    </dgm:pt>
    <dgm:pt modelId="{72DE21E2-1CDA-4CBC-85DE-EAE6CD1BF532}" type="parTrans" cxnId="{1D2EA627-E57E-4855-AA8D-ED4BF5705226}">
      <dgm:prSet/>
      <dgm:spPr/>
      <dgm:t>
        <a:bodyPr/>
        <a:lstStyle/>
        <a:p>
          <a:endParaRPr lang="en-US"/>
        </a:p>
      </dgm:t>
    </dgm:pt>
    <dgm:pt modelId="{832731AE-FA09-4748-8AF8-07F30FDC755C}" type="sibTrans" cxnId="{1D2EA627-E57E-4855-AA8D-ED4BF5705226}">
      <dgm:prSet/>
      <dgm:spPr/>
      <dgm:t>
        <a:bodyPr/>
        <a:lstStyle/>
        <a:p>
          <a:endParaRPr lang="en-US"/>
        </a:p>
      </dgm:t>
    </dgm:pt>
    <dgm:pt modelId="{7E75C4D1-4680-494F-AD01-FEE42EF619A1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Adapt</a:t>
          </a:r>
        </a:p>
      </dgm:t>
    </dgm:pt>
    <dgm:pt modelId="{B38720BF-CB82-4FDD-80D3-E9D12570F204}" type="parTrans" cxnId="{2799C47C-540B-4705-96F8-AA8CB17DAE9C}">
      <dgm:prSet/>
      <dgm:spPr/>
      <dgm:t>
        <a:bodyPr/>
        <a:lstStyle/>
        <a:p>
          <a:endParaRPr lang="en-US"/>
        </a:p>
      </dgm:t>
    </dgm:pt>
    <dgm:pt modelId="{DAF9510C-9566-46A4-BD92-03C6819B84BD}" type="sibTrans" cxnId="{2799C47C-540B-4705-96F8-AA8CB17DAE9C}">
      <dgm:prSet/>
      <dgm:spPr/>
      <dgm:t>
        <a:bodyPr/>
        <a:lstStyle/>
        <a:p>
          <a:endParaRPr lang="en-US"/>
        </a:p>
      </dgm:t>
    </dgm:pt>
    <dgm:pt modelId="{1BD38D2C-6FFC-4B7D-8319-AB72CE7B135B}">
      <dgm:prSet phldrT="[Text]"/>
      <dgm:spPr/>
      <dgm:t>
        <a:bodyPr/>
        <a:lstStyle/>
        <a:p>
          <a:r>
            <a:rPr lang="en-US" dirty="0"/>
            <a:t>Notify unacceptable behaviors</a:t>
          </a:r>
        </a:p>
      </dgm:t>
    </dgm:pt>
    <dgm:pt modelId="{552385E2-CA9C-475A-BAE8-44DB4A64BB87}" type="parTrans" cxnId="{5EA0ECB7-43E3-49C1-9789-F938C5AA88BC}">
      <dgm:prSet/>
      <dgm:spPr/>
      <dgm:t>
        <a:bodyPr/>
        <a:lstStyle/>
        <a:p>
          <a:endParaRPr lang="en-US"/>
        </a:p>
      </dgm:t>
    </dgm:pt>
    <dgm:pt modelId="{B4AA1310-E404-412A-B80F-2E15359DDADC}" type="sibTrans" cxnId="{5EA0ECB7-43E3-49C1-9789-F938C5AA88BC}">
      <dgm:prSet/>
      <dgm:spPr/>
      <dgm:t>
        <a:bodyPr/>
        <a:lstStyle/>
        <a:p>
          <a:endParaRPr lang="en-US"/>
        </a:p>
      </dgm:t>
    </dgm:pt>
    <dgm:pt modelId="{45D9F40D-242C-44DA-BEDE-10E5577D1939}">
      <dgm:prSet phldrT="[Text]"/>
      <dgm:spPr/>
      <dgm:t>
        <a:bodyPr/>
        <a:lstStyle/>
        <a:p>
          <a:r>
            <a:rPr lang="en-US" dirty="0"/>
            <a:t>Adapt network policies dynamically </a:t>
          </a:r>
        </a:p>
      </dgm:t>
    </dgm:pt>
    <dgm:pt modelId="{55C63190-001C-4CF9-98C2-F3298B8E08E8}" type="parTrans" cxnId="{CAD044C1-EDE8-4131-B186-A7A1AC91AD1B}">
      <dgm:prSet/>
      <dgm:spPr/>
      <dgm:t>
        <a:bodyPr/>
        <a:lstStyle/>
        <a:p>
          <a:endParaRPr lang="en-US"/>
        </a:p>
      </dgm:t>
    </dgm:pt>
    <dgm:pt modelId="{2DFE92F9-A5B2-4025-A4EE-51635A18FAAE}" type="sibTrans" cxnId="{CAD044C1-EDE8-4131-B186-A7A1AC91AD1B}">
      <dgm:prSet/>
      <dgm:spPr/>
      <dgm:t>
        <a:bodyPr/>
        <a:lstStyle/>
        <a:p>
          <a:endParaRPr lang="en-US"/>
        </a:p>
      </dgm:t>
    </dgm:pt>
    <dgm:pt modelId="{10E5B214-0127-4386-B72F-361957B1A171}">
      <dgm:prSet phldrT="[Text]"/>
      <dgm:spPr/>
      <dgm:t>
        <a:bodyPr/>
        <a:lstStyle/>
        <a:p>
          <a:endParaRPr lang="en-US" dirty="0"/>
        </a:p>
      </dgm:t>
    </dgm:pt>
    <dgm:pt modelId="{D2552A72-D301-47CF-90A6-153FEF269A3A}" type="parTrans" cxnId="{14EA6DBD-7D57-4DB5-B9AD-9BE2796F455F}">
      <dgm:prSet/>
      <dgm:spPr/>
      <dgm:t>
        <a:bodyPr/>
        <a:lstStyle/>
        <a:p>
          <a:endParaRPr lang="en-US"/>
        </a:p>
      </dgm:t>
    </dgm:pt>
    <dgm:pt modelId="{920F6BA9-8ED6-42C0-B3A3-79E2ED27F16A}" type="sibTrans" cxnId="{14EA6DBD-7D57-4DB5-B9AD-9BE2796F455F}">
      <dgm:prSet/>
      <dgm:spPr/>
      <dgm:t>
        <a:bodyPr/>
        <a:lstStyle/>
        <a:p>
          <a:endParaRPr lang="en-US"/>
        </a:p>
      </dgm:t>
    </dgm:pt>
    <dgm:pt modelId="{83212EFD-1DFC-4320-A3EC-A13A9CBEBB05}" type="pres">
      <dgm:prSet presAssocID="{9BF827B8-8D6B-4885-A356-B34E1B80FDD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1D4F6DE-9A2E-46A6-9448-E09B0F99E87A}" type="pres">
      <dgm:prSet presAssocID="{9BF827B8-8D6B-4885-A356-B34E1B80FDDD}" presName="children" presStyleCnt="0"/>
      <dgm:spPr/>
    </dgm:pt>
    <dgm:pt modelId="{67C445C3-6CB2-4218-8F47-81FF47F00634}" type="pres">
      <dgm:prSet presAssocID="{9BF827B8-8D6B-4885-A356-B34E1B80FDDD}" presName="child1group" presStyleCnt="0"/>
      <dgm:spPr/>
    </dgm:pt>
    <dgm:pt modelId="{16FF905B-9D0A-45D5-80AA-7EE93737A0A8}" type="pres">
      <dgm:prSet presAssocID="{9BF827B8-8D6B-4885-A356-B34E1B80FDDD}" presName="child1" presStyleLbl="bgAcc1" presStyleIdx="0" presStyleCnt="4"/>
      <dgm:spPr/>
    </dgm:pt>
    <dgm:pt modelId="{6FEB3989-6073-441D-A518-5DB64DEE8475}" type="pres">
      <dgm:prSet presAssocID="{9BF827B8-8D6B-4885-A356-B34E1B80FDDD}" presName="child1Text" presStyleLbl="bgAcc1" presStyleIdx="0" presStyleCnt="4">
        <dgm:presLayoutVars>
          <dgm:bulletEnabled val="1"/>
        </dgm:presLayoutVars>
      </dgm:prSet>
      <dgm:spPr/>
    </dgm:pt>
    <dgm:pt modelId="{C82066AB-4A7A-41E4-93F2-F4E04178805A}" type="pres">
      <dgm:prSet presAssocID="{9BF827B8-8D6B-4885-A356-B34E1B80FDDD}" presName="child2group" presStyleCnt="0"/>
      <dgm:spPr/>
    </dgm:pt>
    <dgm:pt modelId="{DD72131A-0A23-421C-B236-7B63FEE5FE7D}" type="pres">
      <dgm:prSet presAssocID="{9BF827B8-8D6B-4885-A356-B34E1B80FDDD}" presName="child2" presStyleLbl="bgAcc1" presStyleIdx="1" presStyleCnt="4"/>
      <dgm:spPr/>
    </dgm:pt>
    <dgm:pt modelId="{A414D8AA-1E55-4881-AB57-57C72D300D78}" type="pres">
      <dgm:prSet presAssocID="{9BF827B8-8D6B-4885-A356-B34E1B80FDDD}" presName="child2Text" presStyleLbl="bgAcc1" presStyleIdx="1" presStyleCnt="4">
        <dgm:presLayoutVars>
          <dgm:bulletEnabled val="1"/>
        </dgm:presLayoutVars>
      </dgm:prSet>
      <dgm:spPr/>
    </dgm:pt>
    <dgm:pt modelId="{377D5DDF-DC4E-43D4-867D-68E1F4F53FF9}" type="pres">
      <dgm:prSet presAssocID="{9BF827B8-8D6B-4885-A356-B34E1B80FDDD}" presName="child3group" presStyleCnt="0"/>
      <dgm:spPr/>
    </dgm:pt>
    <dgm:pt modelId="{1DD9CA02-3BA0-46A7-820D-2F483B84B5DB}" type="pres">
      <dgm:prSet presAssocID="{9BF827B8-8D6B-4885-A356-B34E1B80FDDD}" presName="child3" presStyleLbl="bgAcc1" presStyleIdx="2" presStyleCnt="4" custLinFactNeighborX="5551" custLinFactNeighborY="-4614"/>
      <dgm:spPr/>
    </dgm:pt>
    <dgm:pt modelId="{991534DC-85CC-4E07-B416-3494D57EE624}" type="pres">
      <dgm:prSet presAssocID="{9BF827B8-8D6B-4885-A356-B34E1B80FDDD}" presName="child3Text" presStyleLbl="bgAcc1" presStyleIdx="2" presStyleCnt="4">
        <dgm:presLayoutVars>
          <dgm:bulletEnabled val="1"/>
        </dgm:presLayoutVars>
      </dgm:prSet>
      <dgm:spPr/>
    </dgm:pt>
    <dgm:pt modelId="{C768CC41-4C7D-4A22-B352-F3001E28091A}" type="pres">
      <dgm:prSet presAssocID="{9BF827B8-8D6B-4885-A356-B34E1B80FDDD}" presName="child4group" presStyleCnt="0"/>
      <dgm:spPr/>
    </dgm:pt>
    <dgm:pt modelId="{4B12B84F-DDED-4F46-86BE-19E4BD8A3BA9}" type="pres">
      <dgm:prSet presAssocID="{9BF827B8-8D6B-4885-A356-B34E1B80FDDD}" presName="child4" presStyleLbl="bgAcc1" presStyleIdx="3" presStyleCnt="4"/>
      <dgm:spPr/>
    </dgm:pt>
    <dgm:pt modelId="{7FE798A3-AD72-4AE5-9D2C-398C23382DBF}" type="pres">
      <dgm:prSet presAssocID="{9BF827B8-8D6B-4885-A356-B34E1B80FDDD}" presName="child4Text" presStyleLbl="bgAcc1" presStyleIdx="3" presStyleCnt="4">
        <dgm:presLayoutVars>
          <dgm:bulletEnabled val="1"/>
        </dgm:presLayoutVars>
      </dgm:prSet>
      <dgm:spPr/>
    </dgm:pt>
    <dgm:pt modelId="{15DEEC21-516E-4FC8-B3A2-5F5CB5D9EF93}" type="pres">
      <dgm:prSet presAssocID="{9BF827B8-8D6B-4885-A356-B34E1B80FDDD}" presName="childPlaceholder" presStyleCnt="0"/>
      <dgm:spPr/>
    </dgm:pt>
    <dgm:pt modelId="{2040EAB0-FD5D-43D7-890B-D03BFCD6BEDC}" type="pres">
      <dgm:prSet presAssocID="{9BF827B8-8D6B-4885-A356-B34E1B80FDDD}" presName="circle" presStyleCnt="0"/>
      <dgm:spPr/>
    </dgm:pt>
    <dgm:pt modelId="{87CA7CF4-9DD0-45F3-940D-3F246C2E82D5}" type="pres">
      <dgm:prSet presAssocID="{9BF827B8-8D6B-4885-A356-B34E1B80FDD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2419604-6214-4717-B5C8-E595E481B826}" type="pres">
      <dgm:prSet presAssocID="{9BF827B8-8D6B-4885-A356-B34E1B80FDD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9BBC44E-CBAA-4B7C-A67A-C288247EF1D1}" type="pres">
      <dgm:prSet presAssocID="{9BF827B8-8D6B-4885-A356-B34E1B80FDDD}" presName="quadrant3" presStyleLbl="node1" presStyleIdx="2" presStyleCnt="4" custLinFactNeighborX="5258" custLinFactNeighborY="1276">
        <dgm:presLayoutVars>
          <dgm:chMax val="1"/>
          <dgm:bulletEnabled val="1"/>
        </dgm:presLayoutVars>
      </dgm:prSet>
      <dgm:spPr/>
    </dgm:pt>
    <dgm:pt modelId="{454B5004-9109-46D5-B16B-D1FB624DF4F6}" type="pres">
      <dgm:prSet presAssocID="{9BF827B8-8D6B-4885-A356-B34E1B80FDD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650C1BF-C971-4E64-89A9-8533BB0EC86F}" type="pres">
      <dgm:prSet presAssocID="{9BF827B8-8D6B-4885-A356-B34E1B80FDDD}" presName="quadrantPlaceholder" presStyleCnt="0"/>
      <dgm:spPr/>
    </dgm:pt>
    <dgm:pt modelId="{741B7713-0CA9-414D-975A-EDB44F984E32}" type="pres">
      <dgm:prSet presAssocID="{9BF827B8-8D6B-4885-A356-B34E1B80FDDD}" presName="center1" presStyleLbl="fgShp" presStyleIdx="0" presStyleCnt="2"/>
      <dgm:spPr/>
    </dgm:pt>
    <dgm:pt modelId="{7019FF68-63C6-40E9-96C5-F1709CAC6D79}" type="pres">
      <dgm:prSet presAssocID="{9BF827B8-8D6B-4885-A356-B34E1B80FDDD}" presName="center2" presStyleLbl="fgShp" presStyleIdx="1" presStyleCnt="2"/>
      <dgm:spPr/>
    </dgm:pt>
  </dgm:ptLst>
  <dgm:cxnLst>
    <dgm:cxn modelId="{8BEEB81D-8C87-429D-B139-512BE62C565D}" type="presOf" srcId="{7DDC6250-948A-40A1-9E19-4A6F904AA70C}" destId="{16FF905B-9D0A-45D5-80AA-7EE93737A0A8}" srcOrd="0" destOrd="0" presId="urn:microsoft.com/office/officeart/2005/8/layout/cycle4"/>
    <dgm:cxn modelId="{C96F741E-4FCE-47D8-B2E1-CDAE06A55A2F}" type="presOf" srcId="{10E5B214-0127-4386-B72F-361957B1A171}" destId="{7FE798A3-AD72-4AE5-9D2C-398C23382DBF}" srcOrd="1" destOrd="2" presId="urn:microsoft.com/office/officeart/2005/8/layout/cycle4"/>
    <dgm:cxn modelId="{14991E20-5AF6-48CA-AC8E-8F7100B3A60D}" type="presOf" srcId="{45D9F40D-242C-44DA-BEDE-10E5577D1939}" destId="{4B12B84F-DDED-4F46-86BE-19E4BD8A3BA9}" srcOrd="0" destOrd="1" presId="urn:microsoft.com/office/officeart/2005/8/layout/cycle4"/>
    <dgm:cxn modelId="{1D2EA627-E57E-4855-AA8D-ED4BF5705226}" srcId="{E142295B-D72E-424E-98BA-1500753502EF}" destId="{A62B2B28-1018-4634-B80B-FBC30D5187E9}" srcOrd="0" destOrd="0" parTransId="{72DE21E2-1CDA-4CBC-85DE-EAE6CD1BF532}" sibTransId="{832731AE-FA09-4748-8AF8-07F30FDC755C}"/>
    <dgm:cxn modelId="{99ACC535-4B4A-4074-8163-319966A501AA}" type="presOf" srcId="{8D74541D-D927-4257-82D1-8D861A7A6328}" destId="{82419604-6214-4717-B5C8-E595E481B826}" srcOrd="0" destOrd="0" presId="urn:microsoft.com/office/officeart/2005/8/layout/cycle4"/>
    <dgm:cxn modelId="{4959713B-DDD3-448D-A5BC-34F0D36370B7}" type="presOf" srcId="{A62B2B28-1018-4634-B80B-FBC30D5187E9}" destId="{1DD9CA02-3BA0-46A7-820D-2F483B84B5DB}" srcOrd="0" destOrd="0" presId="urn:microsoft.com/office/officeart/2005/8/layout/cycle4"/>
    <dgm:cxn modelId="{DAD4F166-D95B-453F-AA87-561233095D54}" type="presOf" srcId="{7E75C4D1-4680-494F-AD01-FEE42EF619A1}" destId="{454B5004-9109-46D5-B16B-D1FB624DF4F6}" srcOrd="0" destOrd="0" presId="urn:microsoft.com/office/officeart/2005/8/layout/cycle4"/>
    <dgm:cxn modelId="{0F5B9468-1092-4999-A6CE-07BDEC7DC523}" type="presOf" srcId="{45D9F40D-242C-44DA-BEDE-10E5577D1939}" destId="{7FE798A3-AD72-4AE5-9D2C-398C23382DBF}" srcOrd="1" destOrd="1" presId="urn:microsoft.com/office/officeart/2005/8/layout/cycle4"/>
    <dgm:cxn modelId="{56D6926C-73FC-45C6-8455-3141ADC0C0C1}" type="presOf" srcId="{E142295B-D72E-424E-98BA-1500753502EF}" destId="{29BBC44E-CBAA-4B7C-A67A-C288247EF1D1}" srcOrd="0" destOrd="0" presId="urn:microsoft.com/office/officeart/2005/8/layout/cycle4"/>
    <dgm:cxn modelId="{54B84852-C55F-4AB3-8CDF-1ADA88E25B95}" type="presOf" srcId="{10E5B214-0127-4386-B72F-361957B1A171}" destId="{4B12B84F-DDED-4F46-86BE-19E4BD8A3BA9}" srcOrd="0" destOrd="2" presId="urn:microsoft.com/office/officeart/2005/8/layout/cycle4"/>
    <dgm:cxn modelId="{61CCD759-4996-4AA9-905C-18A77032F8A5}" type="presOf" srcId="{A62B2B28-1018-4634-B80B-FBC30D5187E9}" destId="{991534DC-85CC-4E07-B416-3494D57EE624}" srcOrd="1" destOrd="0" presId="urn:microsoft.com/office/officeart/2005/8/layout/cycle4"/>
    <dgm:cxn modelId="{2799C47C-540B-4705-96F8-AA8CB17DAE9C}" srcId="{9BF827B8-8D6B-4885-A356-B34E1B80FDDD}" destId="{7E75C4D1-4680-494F-AD01-FEE42EF619A1}" srcOrd="3" destOrd="0" parTransId="{B38720BF-CB82-4FDD-80D3-E9D12570F204}" sibTransId="{DAF9510C-9566-46A4-BD92-03C6819B84BD}"/>
    <dgm:cxn modelId="{957C1283-3988-427D-91FD-3BAF6205648D}" type="presOf" srcId="{7DDC6250-948A-40A1-9E19-4A6F904AA70C}" destId="{6FEB3989-6073-441D-A518-5DB64DEE8475}" srcOrd="1" destOrd="0" presId="urn:microsoft.com/office/officeart/2005/8/layout/cycle4"/>
    <dgm:cxn modelId="{A2D93B83-3951-44F6-9E48-8486907BE0BC}" type="presOf" srcId="{1BD38D2C-6FFC-4B7D-8319-AB72CE7B135B}" destId="{7FE798A3-AD72-4AE5-9D2C-398C23382DBF}" srcOrd="1" destOrd="0" presId="urn:microsoft.com/office/officeart/2005/8/layout/cycle4"/>
    <dgm:cxn modelId="{02DBC48B-28F2-419D-9DC8-092667B19AA0}" srcId="{9BF827B8-8D6B-4885-A356-B34E1B80FDDD}" destId="{E142295B-D72E-424E-98BA-1500753502EF}" srcOrd="2" destOrd="0" parTransId="{E9EE567C-26B2-4813-B39D-C5B55FA7FC5E}" sibTransId="{7405523E-69E9-40A6-AD51-3AE607F8B4C8}"/>
    <dgm:cxn modelId="{A83BFD96-68EF-4C96-BDAF-A51D8AAFD727}" type="presOf" srcId="{1BD38D2C-6FFC-4B7D-8319-AB72CE7B135B}" destId="{4B12B84F-DDED-4F46-86BE-19E4BD8A3BA9}" srcOrd="0" destOrd="0" presId="urn:microsoft.com/office/officeart/2005/8/layout/cycle4"/>
    <dgm:cxn modelId="{CFBF8DA7-3E56-4A51-8815-BC4B62F663A5}" srcId="{8D74541D-D927-4257-82D1-8D861A7A6328}" destId="{6FDF86F1-C9C5-4615-B09B-4DD90E3E3629}" srcOrd="0" destOrd="0" parTransId="{4B4CC862-1615-45F3-99B6-04E73FE47F45}" sibTransId="{42F75768-BD37-4972-9826-14F372A80C3A}"/>
    <dgm:cxn modelId="{687893AB-B3BA-47D1-9585-C913D0611B87}" srcId="{9BF827B8-8D6B-4885-A356-B34E1B80FDDD}" destId="{269F5EE8-E2C1-4509-87F6-4E791DFDA91B}" srcOrd="0" destOrd="0" parTransId="{BE5C67BB-5C67-41C6-BA13-05F17AC0F714}" sibTransId="{D164677E-0A68-4E2C-8855-25977F10CB4D}"/>
    <dgm:cxn modelId="{27AA23AC-41C6-419D-95CD-B52A03CE7B3E}" type="presOf" srcId="{269F5EE8-E2C1-4509-87F6-4E791DFDA91B}" destId="{87CA7CF4-9DD0-45F3-940D-3F246C2E82D5}" srcOrd="0" destOrd="0" presId="urn:microsoft.com/office/officeart/2005/8/layout/cycle4"/>
    <dgm:cxn modelId="{5EA0ECB7-43E3-49C1-9789-F938C5AA88BC}" srcId="{7E75C4D1-4680-494F-AD01-FEE42EF619A1}" destId="{1BD38D2C-6FFC-4B7D-8319-AB72CE7B135B}" srcOrd="0" destOrd="0" parTransId="{552385E2-CA9C-475A-BAE8-44DB4A64BB87}" sibTransId="{B4AA1310-E404-412A-B80F-2E15359DDADC}"/>
    <dgm:cxn modelId="{14EA6DBD-7D57-4DB5-B9AD-9BE2796F455F}" srcId="{7E75C4D1-4680-494F-AD01-FEE42EF619A1}" destId="{10E5B214-0127-4386-B72F-361957B1A171}" srcOrd="2" destOrd="0" parTransId="{D2552A72-D301-47CF-90A6-153FEF269A3A}" sibTransId="{920F6BA9-8ED6-42C0-B3A3-79E2ED27F16A}"/>
    <dgm:cxn modelId="{5EB027C0-F86C-402B-9F86-8286737F9090}" srcId="{269F5EE8-E2C1-4509-87F6-4E791DFDA91B}" destId="{7DDC6250-948A-40A1-9E19-4A6F904AA70C}" srcOrd="0" destOrd="0" parTransId="{B6675B60-6BBF-4D0A-9A5B-A00EF4154BD8}" sibTransId="{5BEFB14D-A87D-4079-B5D5-9AAD0066789A}"/>
    <dgm:cxn modelId="{CAD044C1-EDE8-4131-B186-A7A1AC91AD1B}" srcId="{7E75C4D1-4680-494F-AD01-FEE42EF619A1}" destId="{45D9F40D-242C-44DA-BEDE-10E5577D1939}" srcOrd="1" destOrd="0" parTransId="{55C63190-001C-4CF9-98C2-F3298B8E08E8}" sibTransId="{2DFE92F9-A5B2-4025-A4EE-51635A18FAAE}"/>
    <dgm:cxn modelId="{ADD01FCA-A33E-48A2-9ACB-4EF2A8A4140A}" type="presOf" srcId="{6FDF86F1-C9C5-4615-B09B-4DD90E3E3629}" destId="{DD72131A-0A23-421C-B236-7B63FEE5FE7D}" srcOrd="0" destOrd="0" presId="urn:microsoft.com/office/officeart/2005/8/layout/cycle4"/>
    <dgm:cxn modelId="{FBD3A9D0-8B9E-4372-AC6E-1A38F03EA7FD}" type="presOf" srcId="{6FDF86F1-C9C5-4615-B09B-4DD90E3E3629}" destId="{A414D8AA-1E55-4881-AB57-57C72D300D78}" srcOrd="1" destOrd="0" presId="urn:microsoft.com/office/officeart/2005/8/layout/cycle4"/>
    <dgm:cxn modelId="{494CCFD8-0F69-4F8D-AC2D-3C04D849747E}" type="presOf" srcId="{9BF827B8-8D6B-4885-A356-B34E1B80FDDD}" destId="{83212EFD-1DFC-4320-A3EC-A13A9CBEBB05}" srcOrd="0" destOrd="0" presId="urn:microsoft.com/office/officeart/2005/8/layout/cycle4"/>
    <dgm:cxn modelId="{0BF015DF-BAAA-424D-89BF-F12ACC1D5409}" srcId="{9BF827B8-8D6B-4885-A356-B34E1B80FDDD}" destId="{8D74541D-D927-4257-82D1-8D861A7A6328}" srcOrd="1" destOrd="0" parTransId="{56B3D830-3BCD-4DB9-8CDC-F2628774644C}" sibTransId="{AD86B177-412B-44BD-BF8E-E7B7D4A3781E}"/>
    <dgm:cxn modelId="{B62F61DD-4493-4447-BE8C-151666CA9B1B}" type="presParOf" srcId="{83212EFD-1DFC-4320-A3EC-A13A9CBEBB05}" destId="{71D4F6DE-9A2E-46A6-9448-E09B0F99E87A}" srcOrd="0" destOrd="0" presId="urn:microsoft.com/office/officeart/2005/8/layout/cycle4"/>
    <dgm:cxn modelId="{76A7ADCE-0ED2-49D2-8F55-CA8F6F83CC09}" type="presParOf" srcId="{71D4F6DE-9A2E-46A6-9448-E09B0F99E87A}" destId="{67C445C3-6CB2-4218-8F47-81FF47F00634}" srcOrd="0" destOrd="0" presId="urn:microsoft.com/office/officeart/2005/8/layout/cycle4"/>
    <dgm:cxn modelId="{E2E61A73-F984-4C52-BF00-F81916C4EA54}" type="presParOf" srcId="{67C445C3-6CB2-4218-8F47-81FF47F00634}" destId="{16FF905B-9D0A-45D5-80AA-7EE93737A0A8}" srcOrd="0" destOrd="0" presId="urn:microsoft.com/office/officeart/2005/8/layout/cycle4"/>
    <dgm:cxn modelId="{1F15ED7D-C156-4D48-A84F-91638661E758}" type="presParOf" srcId="{67C445C3-6CB2-4218-8F47-81FF47F00634}" destId="{6FEB3989-6073-441D-A518-5DB64DEE8475}" srcOrd="1" destOrd="0" presId="urn:microsoft.com/office/officeart/2005/8/layout/cycle4"/>
    <dgm:cxn modelId="{E3CA6E99-6005-40C3-B9CF-60483E636822}" type="presParOf" srcId="{71D4F6DE-9A2E-46A6-9448-E09B0F99E87A}" destId="{C82066AB-4A7A-41E4-93F2-F4E04178805A}" srcOrd="1" destOrd="0" presId="urn:microsoft.com/office/officeart/2005/8/layout/cycle4"/>
    <dgm:cxn modelId="{CFD8FA5C-2B05-4ACD-95EA-AE5611C9937D}" type="presParOf" srcId="{C82066AB-4A7A-41E4-93F2-F4E04178805A}" destId="{DD72131A-0A23-421C-B236-7B63FEE5FE7D}" srcOrd="0" destOrd="0" presId="urn:microsoft.com/office/officeart/2005/8/layout/cycle4"/>
    <dgm:cxn modelId="{2967A54B-9E17-46CC-BF82-BEC47E9427E9}" type="presParOf" srcId="{C82066AB-4A7A-41E4-93F2-F4E04178805A}" destId="{A414D8AA-1E55-4881-AB57-57C72D300D78}" srcOrd="1" destOrd="0" presId="urn:microsoft.com/office/officeart/2005/8/layout/cycle4"/>
    <dgm:cxn modelId="{F208A14D-52AC-4B84-B36B-C112D11A7642}" type="presParOf" srcId="{71D4F6DE-9A2E-46A6-9448-E09B0F99E87A}" destId="{377D5DDF-DC4E-43D4-867D-68E1F4F53FF9}" srcOrd="2" destOrd="0" presId="urn:microsoft.com/office/officeart/2005/8/layout/cycle4"/>
    <dgm:cxn modelId="{79F1B6D3-D499-42DE-848C-4DE6A571930A}" type="presParOf" srcId="{377D5DDF-DC4E-43D4-867D-68E1F4F53FF9}" destId="{1DD9CA02-3BA0-46A7-820D-2F483B84B5DB}" srcOrd="0" destOrd="0" presId="urn:microsoft.com/office/officeart/2005/8/layout/cycle4"/>
    <dgm:cxn modelId="{2409D34F-ED20-4F14-BBDE-5985EFF70428}" type="presParOf" srcId="{377D5DDF-DC4E-43D4-867D-68E1F4F53FF9}" destId="{991534DC-85CC-4E07-B416-3494D57EE624}" srcOrd="1" destOrd="0" presId="urn:microsoft.com/office/officeart/2005/8/layout/cycle4"/>
    <dgm:cxn modelId="{37629031-3732-4516-B02D-4448032901C8}" type="presParOf" srcId="{71D4F6DE-9A2E-46A6-9448-E09B0F99E87A}" destId="{C768CC41-4C7D-4A22-B352-F3001E28091A}" srcOrd="3" destOrd="0" presId="urn:microsoft.com/office/officeart/2005/8/layout/cycle4"/>
    <dgm:cxn modelId="{38772708-E19B-4B96-9D96-1BEA26D88AD4}" type="presParOf" srcId="{C768CC41-4C7D-4A22-B352-F3001E28091A}" destId="{4B12B84F-DDED-4F46-86BE-19E4BD8A3BA9}" srcOrd="0" destOrd="0" presId="urn:microsoft.com/office/officeart/2005/8/layout/cycle4"/>
    <dgm:cxn modelId="{2E10CBD2-CD85-4A43-9F32-739C52448D15}" type="presParOf" srcId="{C768CC41-4C7D-4A22-B352-F3001E28091A}" destId="{7FE798A3-AD72-4AE5-9D2C-398C23382DBF}" srcOrd="1" destOrd="0" presId="urn:microsoft.com/office/officeart/2005/8/layout/cycle4"/>
    <dgm:cxn modelId="{25B2A93E-B742-4FAD-9E6D-23DCB2DACEC2}" type="presParOf" srcId="{71D4F6DE-9A2E-46A6-9448-E09B0F99E87A}" destId="{15DEEC21-516E-4FC8-B3A2-5F5CB5D9EF93}" srcOrd="4" destOrd="0" presId="urn:microsoft.com/office/officeart/2005/8/layout/cycle4"/>
    <dgm:cxn modelId="{F83031AF-36EC-48D7-AA8F-341E194086E1}" type="presParOf" srcId="{83212EFD-1DFC-4320-A3EC-A13A9CBEBB05}" destId="{2040EAB0-FD5D-43D7-890B-D03BFCD6BEDC}" srcOrd="1" destOrd="0" presId="urn:microsoft.com/office/officeart/2005/8/layout/cycle4"/>
    <dgm:cxn modelId="{61F1B336-7779-46C9-84D7-19B075BD5C4C}" type="presParOf" srcId="{2040EAB0-FD5D-43D7-890B-D03BFCD6BEDC}" destId="{87CA7CF4-9DD0-45F3-940D-3F246C2E82D5}" srcOrd="0" destOrd="0" presId="urn:microsoft.com/office/officeart/2005/8/layout/cycle4"/>
    <dgm:cxn modelId="{570E464B-8DBC-449D-BED4-D312848B8EA7}" type="presParOf" srcId="{2040EAB0-FD5D-43D7-890B-D03BFCD6BEDC}" destId="{82419604-6214-4717-B5C8-E595E481B826}" srcOrd="1" destOrd="0" presId="urn:microsoft.com/office/officeart/2005/8/layout/cycle4"/>
    <dgm:cxn modelId="{9F0D3351-661B-4D91-AE9D-CD861D85D296}" type="presParOf" srcId="{2040EAB0-FD5D-43D7-890B-D03BFCD6BEDC}" destId="{29BBC44E-CBAA-4B7C-A67A-C288247EF1D1}" srcOrd="2" destOrd="0" presId="urn:microsoft.com/office/officeart/2005/8/layout/cycle4"/>
    <dgm:cxn modelId="{54F9DA28-B14E-4FC2-B0C7-AB71CC746963}" type="presParOf" srcId="{2040EAB0-FD5D-43D7-890B-D03BFCD6BEDC}" destId="{454B5004-9109-46D5-B16B-D1FB624DF4F6}" srcOrd="3" destOrd="0" presId="urn:microsoft.com/office/officeart/2005/8/layout/cycle4"/>
    <dgm:cxn modelId="{A527C111-5879-4F78-B10D-F2FC6ED7B88B}" type="presParOf" srcId="{2040EAB0-FD5D-43D7-890B-D03BFCD6BEDC}" destId="{6650C1BF-C971-4E64-89A9-8533BB0EC86F}" srcOrd="4" destOrd="0" presId="urn:microsoft.com/office/officeart/2005/8/layout/cycle4"/>
    <dgm:cxn modelId="{4393F841-6A12-4696-B8AB-A7B2B06FA039}" type="presParOf" srcId="{83212EFD-1DFC-4320-A3EC-A13A9CBEBB05}" destId="{741B7713-0CA9-414D-975A-EDB44F984E32}" srcOrd="2" destOrd="0" presId="urn:microsoft.com/office/officeart/2005/8/layout/cycle4"/>
    <dgm:cxn modelId="{E4476B32-0CFE-4725-B1AA-AB9826570EBF}" type="presParOf" srcId="{83212EFD-1DFC-4320-A3EC-A13A9CBEBB05}" destId="{7019FF68-63C6-40E9-96C5-F1709CAC6D7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0B81-EF3D-4DAB-96F5-66CB4DDB7DE1}">
      <dsp:nvSpPr>
        <dsp:cNvPr id="0" name=""/>
        <dsp:cNvSpPr/>
      </dsp:nvSpPr>
      <dsp:spPr>
        <a:xfrm>
          <a:off x="4100692" y="35020"/>
          <a:ext cx="1195328" cy="119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Persistent</a:t>
          </a:r>
        </a:p>
      </dsp:txBody>
      <dsp:txXfrm>
        <a:off x="4100692" y="35020"/>
        <a:ext cx="1195328" cy="1195328"/>
      </dsp:txXfrm>
    </dsp:sp>
    <dsp:sp modelId="{8C660460-909C-47BC-B623-8DA515F54A41}">
      <dsp:nvSpPr>
        <dsp:cNvPr id="0" name=""/>
        <dsp:cNvSpPr/>
      </dsp:nvSpPr>
      <dsp:spPr>
        <a:xfrm>
          <a:off x="1282803" y="-287"/>
          <a:ext cx="4489243" cy="4489243"/>
        </a:xfrm>
        <a:prstGeom prst="circularArrow">
          <a:avLst>
            <a:gd name="adj1" fmla="val 5192"/>
            <a:gd name="adj2" fmla="val 335331"/>
            <a:gd name="adj3" fmla="val 21295613"/>
            <a:gd name="adj4" fmla="val 19764161"/>
            <a:gd name="adj5" fmla="val 60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6251B-BC51-46F9-ADC6-292BD9DB7341}">
      <dsp:nvSpPr>
        <dsp:cNvPr id="0" name=""/>
        <dsp:cNvSpPr/>
      </dsp:nvSpPr>
      <dsp:spPr>
        <a:xfrm>
          <a:off x="4824368" y="2262265"/>
          <a:ext cx="1195328" cy="119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Targeted</a:t>
          </a:r>
        </a:p>
      </dsp:txBody>
      <dsp:txXfrm>
        <a:off x="4824368" y="2262265"/>
        <a:ext cx="1195328" cy="1195328"/>
      </dsp:txXfrm>
    </dsp:sp>
    <dsp:sp modelId="{71AD4965-7EE9-4561-98FD-92304E02A400}">
      <dsp:nvSpPr>
        <dsp:cNvPr id="0" name=""/>
        <dsp:cNvSpPr/>
      </dsp:nvSpPr>
      <dsp:spPr>
        <a:xfrm>
          <a:off x="1282803" y="-287"/>
          <a:ext cx="4489243" cy="4489243"/>
        </a:xfrm>
        <a:prstGeom prst="circularArrow">
          <a:avLst>
            <a:gd name="adj1" fmla="val 5192"/>
            <a:gd name="adj2" fmla="val 335331"/>
            <a:gd name="adj3" fmla="val 4017155"/>
            <a:gd name="adj4" fmla="val 2251177"/>
            <a:gd name="adj5" fmla="val 60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A03F1-EA2B-4AF4-9131-1E02500B12A4}">
      <dsp:nvSpPr>
        <dsp:cNvPr id="0" name=""/>
        <dsp:cNvSpPr/>
      </dsp:nvSpPr>
      <dsp:spPr>
        <a:xfrm>
          <a:off x="2929760" y="3638778"/>
          <a:ext cx="1195328" cy="119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Evasive</a:t>
          </a:r>
        </a:p>
      </dsp:txBody>
      <dsp:txXfrm>
        <a:off x="2929760" y="3638778"/>
        <a:ext cx="1195328" cy="1195328"/>
      </dsp:txXfrm>
    </dsp:sp>
    <dsp:sp modelId="{A8ECBFFB-B007-4462-AAE9-8902A55CD92F}">
      <dsp:nvSpPr>
        <dsp:cNvPr id="0" name=""/>
        <dsp:cNvSpPr/>
      </dsp:nvSpPr>
      <dsp:spPr>
        <a:xfrm>
          <a:off x="1282803" y="-287"/>
          <a:ext cx="4489243" cy="4489243"/>
        </a:xfrm>
        <a:prstGeom prst="circularArrow">
          <a:avLst>
            <a:gd name="adj1" fmla="val 5192"/>
            <a:gd name="adj2" fmla="val 335331"/>
            <a:gd name="adj3" fmla="val 8213492"/>
            <a:gd name="adj4" fmla="val 6447514"/>
            <a:gd name="adj5" fmla="val 60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C967F-27A2-4F62-8279-57F71250151E}">
      <dsp:nvSpPr>
        <dsp:cNvPr id="0" name=""/>
        <dsp:cNvSpPr/>
      </dsp:nvSpPr>
      <dsp:spPr>
        <a:xfrm>
          <a:off x="1035153" y="2262265"/>
          <a:ext cx="1195328" cy="119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Distributed</a:t>
          </a:r>
        </a:p>
      </dsp:txBody>
      <dsp:txXfrm>
        <a:off x="1035153" y="2262265"/>
        <a:ext cx="1195328" cy="1195328"/>
      </dsp:txXfrm>
    </dsp:sp>
    <dsp:sp modelId="{F3796A98-D58D-4679-959F-74743737ECB0}">
      <dsp:nvSpPr>
        <dsp:cNvPr id="0" name=""/>
        <dsp:cNvSpPr/>
      </dsp:nvSpPr>
      <dsp:spPr>
        <a:xfrm>
          <a:off x="1282803" y="-287"/>
          <a:ext cx="4489243" cy="4489243"/>
        </a:xfrm>
        <a:prstGeom prst="circularArrow">
          <a:avLst>
            <a:gd name="adj1" fmla="val 5192"/>
            <a:gd name="adj2" fmla="val 335331"/>
            <a:gd name="adj3" fmla="val 12300508"/>
            <a:gd name="adj4" fmla="val 10769056"/>
            <a:gd name="adj5" fmla="val 60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1D163-0A90-4832-9ABC-8247C563CB1E}">
      <dsp:nvSpPr>
        <dsp:cNvPr id="0" name=""/>
        <dsp:cNvSpPr/>
      </dsp:nvSpPr>
      <dsp:spPr>
        <a:xfrm>
          <a:off x="1758828" y="35020"/>
          <a:ext cx="1195328" cy="119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Advanced</a:t>
          </a:r>
        </a:p>
      </dsp:txBody>
      <dsp:txXfrm>
        <a:off x="1758828" y="35020"/>
        <a:ext cx="1195328" cy="1195328"/>
      </dsp:txXfrm>
    </dsp:sp>
    <dsp:sp modelId="{5DDFE600-6AA1-487F-8F54-CFE8F40228FA}">
      <dsp:nvSpPr>
        <dsp:cNvPr id="0" name=""/>
        <dsp:cNvSpPr/>
      </dsp:nvSpPr>
      <dsp:spPr>
        <a:xfrm>
          <a:off x="1282803" y="-287"/>
          <a:ext cx="4489243" cy="4489243"/>
        </a:xfrm>
        <a:prstGeom prst="circularArrow">
          <a:avLst>
            <a:gd name="adj1" fmla="val 5192"/>
            <a:gd name="adj2" fmla="val 335331"/>
            <a:gd name="adj3" fmla="val 16868136"/>
            <a:gd name="adj4" fmla="val 15196533"/>
            <a:gd name="adj5" fmla="val 60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CA02-3BA0-46A7-820D-2F483B84B5DB}">
      <dsp:nvSpPr>
        <dsp:cNvPr id="0" name=""/>
        <dsp:cNvSpPr/>
      </dsp:nvSpPr>
      <dsp:spPr>
        <a:xfrm>
          <a:off x="4595302" y="3216621"/>
          <a:ext cx="2388645" cy="15473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Predictions to identify suspicious </a:t>
          </a:r>
          <a:r>
            <a:rPr lang="en-US" sz="1200" kern="1200" dirty="0" err="1"/>
            <a:t>packets,traffic</a:t>
          </a:r>
          <a:r>
            <a:rPr lang="en-US" sz="1200" kern="1200" dirty="0"/>
            <a:t> patterns relationships etc.</a:t>
          </a:r>
        </a:p>
      </dsp:txBody>
      <dsp:txXfrm>
        <a:off x="5345885" y="3637435"/>
        <a:ext cx="1604073" cy="1092497"/>
      </dsp:txXfrm>
    </dsp:sp>
    <dsp:sp modelId="{4B12B84F-DDED-4F46-86BE-19E4BD8A3BA9}">
      <dsp:nvSpPr>
        <dsp:cNvPr id="0" name=""/>
        <dsp:cNvSpPr/>
      </dsp:nvSpPr>
      <dsp:spPr>
        <a:xfrm>
          <a:off x="565445" y="3288013"/>
          <a:ext cx="2388645" cy="15473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Notify unacceptable behaviors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Adapt network policies dynamically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599434" y="3708827"/>
        <a:ext cx="1604073" cy="1092497"/>
      </dsp:txXfrm>
    </dsp:sp>
    <dsp:sp modelId="{DD72131A-0A23-421C-B236-7B63FEE5FE7D}">
      <dsp:nvSpPr>
        <dsp:cNvPr id="0" name=""/>
        <dsp:cNvSpPr/>
      </dsp:nvSpPr>
      <dsp:spPr>
        <a:xfrm>
          <a:off x="4462708" y="0"/>
          <a:ext cx="2388645" cy="15473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Raw Packet Meta Data over a preset rolling window </a:t>
          </a:r>
        </a:p>
      </dsp:txBody>
      <dsp:txXfrm>
        <a:off x="5213291" y="33989"/>
        <a:ext cx="1604073" cy="1092497"/>
      </dsp:txXfrm>
    </dsp:sp>
    <dsp:sp modelId="{16FF905B-9D0A-45D5-80AA-7EE93737A0A8}">
      <dsp:nvSpPr>
        <dsp:cNvPr id="0" name=""/>
        <dsp:cNvSpPr/>
      </dsp:nvSpPr>
      <dsp:spPr>
        <a:xfrm>
          <a:off x="565445" y="0"/>
          <a:ext cx="2388645" cy="15473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Expected Behavior based on empirical monitoring &amp; acquired knowledge </a:t>
          </a:r>
        </a:p>
      </dsp:txBody>
      <dsp:txXfrm>
        <a:off x="599434" y="33989"/>
        <a:ext cx="1604073" cy="1092497"/>
      </dsp:txXfrm>
    </dsp:sp>
    <dsp:sp modelId="{87CA7CF4-9DD0-45F3-940D-3F246C2E82D5}">
      <dsp:nvSpPr>
        <dsp:cNvPr id="0" name=""/>
        <dsp:cNvSpPr/>
      </dsp:nvSpPr>
      <dsp:spPr>
        <a:xfrm>
          <a:off x="1566355" y="275612"/>
          <a:ext cx="2093690" cy="2093690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Predict</a:t>
          </a:r>
        </a:p>
      </dsp:txBody>
      <dsp:txXfrm>
        <a:off x="2179583" y="888840"/>
        <a:ext cx="1480462" cy="1480462"/>
      </dsp:txXfrm>
    </dsp:sp>
    <dsp:sp modelId="{82419604-6214-4717-B5C8-E595E481B826}">
      <dsp:nvSpPr>
        <dsp:cNvPr id="0" name=""/>
        <dsp:cNvSpPr/>
      </dsp:nvSpPr>
      <dsp:spPr>
        <a:xfrm rot="5400000">
          <a:off x="3756753" y="275612"/>
          <a:ext cx="2093690" cy="2093690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Analyze</a:t>
          </a:r>
        </a:p>
      </dsp:txBody>
      <dsp:txXfrm rot="-5400000">
        <a:off x="3756753" y="888840"/>
        <a:ext cx="1480462" cy="1480462"/>
      </dsp:txXfrm>
    </dsp:sp>
    <dsp:sp modelId="{29BBC44E-CBAA-4B7C-A67A-C288247EF1D1}">
      <dsp:nvSpPr>
        <dsp:cNvPr id="0" name=""/>
        <dsp:cNvSpPr/>
      </dsp:nvSpPr>
      <dsp:spPr>
        <a:xfrm rot="10800000">
          <a:off x="3866839" y="2492725"/>
          <a:ext cx="2093690" cy="2093690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Verify</a:t>
          </a:r>
        </a:p>
      </dsp:txBody>
      <dsp:txXfrm rot="10800000">
        <a:off x="3866839" y="2492725"/>
        <a:ext cx="1480462" cy="1480462"/>
      </dsp:txXfrm>
    </dsp:sp>
    <dsp:sp modelId="{454B5004-9109-46D5-B16B-D1FB624DF4F6}">
      <dsp:nvSpPr>
        <dsp:cNvPr id="0" name=""/>
        <dsp:cNvSpPr/>
      </dsp:nvSpPr>
      <dsp:spPr>
        <a:xfrm rot="16200000">
          <a:off x="1566355" y="2466010"/>
          <a:ext cx="2093690" cy="2093690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Adapt</a:t>
          </a:r>
        </a:p>
      </dsp:txBody>
      <dsp:txXfrm rot="5400000">
        <a:off x="2179583" y="2466010"/>
        <a:ext cx="1480462" cy="1480462"/>
      </dsp:txXfrm>
    </dsp:sp>
    <dsp:sp modelId="{741B7713-0CA9-414D-975A-EDB44F984E32}">
      <dsp:nvSpPr>
        <dsp:cNvPr id="0" name=""/>
        <dsp:cNvSpPr/>
      </dsp:nvSpPr>
      <dsp:spPr>
        <a:xfrm>
          <a:off x="3346960" y="1982478"/>
          <a:ext cx="722879" cy="628590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9FF68-63C6-40E9-96C5-F1709CAC6D79}">
      <dsp:nvSpPr>
        <dsp:cNvPr id="0" name=""/>
        <dsp:cNvSpPr/>
      </dsp:nvSpPr>
      <dsp:spPr>
        <a:xfrm rot="10800000">
          <a:off x="3346960" y="2224244"/>
          <a:ext cx="722879" cy="628590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87A8A-D6CB-5F44-A686-C2C6A3C969A4}" type="datetimeFigureOut">
              <a:rPr lang="en-US" smtClean="0"/>
              <a:t>11/27/2022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6CD1A-6A88-864E-BD99-700D2EFB0A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2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9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38" name="Google Shape;338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17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45" name="Google Shape;34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84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5a4ee1a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5a4ee1a0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55a4ee1a0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6" name="Google Shape;1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It should surprise no one that internet traffic is logged. However, the data is in the Exabytes and the activity is happening at effectively the speed of light,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     placing it beyond all hope of tracking and managing in real time.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Key Stats: Globally, consumer Internet traffic  reached 292.8 EB per month in 2022, the equivalent of 73 billion DVDs per month, or 100 million DVDs per hour.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Globally, consumer mobile data traffic was 9.4 EB per month in 2017, the equivalent of 2 billion DVDs per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month, or 3 million DVDs per hour. Reached 66.4 EB per month in  2022, the equivalent of 17 billion DVDs per month, or 23 million DVDs per hour.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Reference URL: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https://www.cisco.com/c/dam/m/en_us/solutions/service-provider/vni-forecast-highlights/pdf/Global_Device_Growth_Traffic_Profiles.pdf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Furthermore, what constitutes bad behavior is not always obvious.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Mobility is now a part of our lives and the network is almost anywhere.  There are no finite boundaries.</a:t>
            </a: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363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88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60" name="Google Shape;26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5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72" name="Google Shape;272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63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39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966" y="1798320"/>
            <a:ext cx="9715314" cy="275044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9965" y="4736598"/>
            <a:ext cx="616927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45715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7189B-487E-414A-B52D-97617A4C4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9192" y="435991"/>
            <a:ext cx="3821986" cy="10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85344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 – Dark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6AB24-BFAD-994B-A70F-F0DE5EAD1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210066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717040"/>
            <a:ext cx="11576050" cy="42164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6319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717040"/>
            <a:ext cx="5660136" cy="42164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D737AD5-0812-7B47-BE4D-F859387F1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889" y="1717040"/>
            <a:ext cx="5660136" cy="4216400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6708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2710E7-F0A7-1D48-8299-51443D57A5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717040"/>
            <a:ext cx="11576050" cy="42164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0BCAF-1003-CE47-A25C-D7FD803421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2975E-47EE-3047-AF6E-8C7871EEAD8A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1F7B9-0EFA-D042-BC7C-AF346BAED66B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4076803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2187614"/>
            <a:ext cx="11576050" cy="3745825"/>
          </a:xfrm>
        </p:spPr>
        <p:txBody>
          <a:bodyPr/>
          <a:lstStyle>
            <a:lvl1pPr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88" y="1504708"/>
            <a:ext cx="11576050" cy="47466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26312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761DAD-6A6C-5441-B496-CD8F8CB264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2187614"/>
            <a:ext cx="11576050" cy="37458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ECD7-B690-F549-9A28-1EC0EAA48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88" y="1504708"/>
            <a:ext cx="11576050" cy="47466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C7BA-0696-8943-9B44-22B569FF9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6563D-2E4C-7249-99A7-2F971036D3ED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E02CB-0DDE-6548-9480-45B7AD18EAE1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266788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17916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Line_Title_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199"/>
            <a:ext cx="11577098" cy="104750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Double Line </a:t>
            </a:r>
            <a:br>
              <a:rPr lang="en-US" dirty="0"/>
            </a:br>
            <a:r>
              <a:rPr lang="en-US" dirty="0"/>
              <a:t>Title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0A620-B17C-0C41-802A-8E77B27F01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443591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802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03C743-73E2-D04C-B3AA-5B9EA944E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0A620-B17C-0C41-802A-8E77B27F01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0BD62-DA35-7845-8769-EC2E7ECCBFFC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EEA02-97E5-3449-AE4A-5612A323C17F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368197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832" r="33834"/>
          <a:stretch/>
        </p:blipFill>
        <p:spPr>
          <a:xfrm>
            <a:off x="0" y="0"/>
            <a:ext cx="223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46714" y="3024058"/>
            <a:ext cx="6169270" cy="8098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spc="30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2104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1464196"/>
            <a:ext cx="11577098" cy="810177"/>
          </a:xfrm>
        </p:spPr>
        <p:txBody>
          <a:bodyPr/>
          <a:lstStyle>
            <a:lvl1pPr algn="ctr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Centered Headline for Graphic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88" y="2268634"/>
            <a:ext cx="11576050" cy="474663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405352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528" y="850739"/>
            <a:ext cx="7824487" cy="810177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with Columns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A04963-8B04-F946-B759-67A5A6580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6528" y="1655177"/>
            <a:ext cx="7824487" cy="1076450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97415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528" y="850739"/>
            <a:ext cx="7824487" cy="810177"/>
          </a:xfrm>
        </p:spPr>
        <p:txBody>
          <a:bodyPr/>
          <a:lstStyle>
            <a:lvl1pPr algn="l"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</a:t>
            </a:r>
          </a:p>
        </p:txBody>
      </p:sp>
    </p:spTree>
    <p:extLst>
      <p:ext uri="{BB962C8B-B14F-4D97-AF65-F5344CB8AC3E}">
        <p14:creationId xmlns:p14="http://schemas.microsoft.com/office/powerpoint/2010/main" val="3135832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Conten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53F75-E040-2848-AA76-FF4A9F5F71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528" y="850739"/>
            <a:ext cx="7824487" cy="810177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 Content – Dark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1FCC7-8FAD-1E4D-9FAE-D22653EC9B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FDDD1-5F7C-104B-B62C-656F55BBEBF7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F3CAF-5F2F-E64F-B098-2A459075E500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2464733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Title+3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4237E-8063-AD4A-B300-8BE2054F9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5823"/>
          <a:stretch/>
        </p:blipFill>
        <p:spPr>
          <a:xfrm>
            <a:off x="0" y="0"/>
            <a:ext cx="12192000" cy="3715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975" y="457199"/>
            <a:ext cx="11577098" cy="85344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C8E09-A611-BD42-8A19-B0393D754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9BA9A4-BF42-A74C-B12F-75FCFE864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741" y="1310639"/>
            <a:ext cx="3046187" cy="3258273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474892-44A6-4749-B1E1-F8938FB80D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491" y="1310639"/>
            <a:ext cx="3046187" cy="3258273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49B88FC-5EE0-424E-886C-4FF7DCBF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0241" y="1310639"/>
            <a:ext cx="3046187" cy="3258273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7A9600-EFF8-C749-8D20-E181B227E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4872941"/>
            <a:ext cx="11576050" cy="1153095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b="0" i="0"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358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5414446-829B-654C-AB34-6798D1A5D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10"/>
            <a:ext cx="12196958" cy="6854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2679539"/>
            <a:ext cx="11577098" cy="665545"/>
          </a:xfrm>
        </p:spPr>
        <p:txBody>
          <a:bodyPr>
            <a:normAutofit/>
          </a:bodyPr>
          <a:lstStyle>
            <a:lvl1pPr algn="ctr">
              <a:defRPr sz="4000" b="0" i="0">
                <a:solidFill>
                  <a:schemeClr val="accent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2C719-D357-2D4D-9757-A04F92AE74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8418" y="3648920"/>
            <a:ext cx="7015163" cy="665545"/>
          </a:xfrm>
        </p:spPr>
        <p:txBody>
          <a:bodyPr/>
          <a:lstStyle>
            <a:lvl1pPr marL="0" indent="0" algn="ctr">
              <a:buNone/>
              <a:defRPr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05340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hank_You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21F1D-B07A-E841-BC11-02CD87C72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452" y="3672069"/>
            <a:ext cx="6169270" cy="1119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E53-2504-6547-A2A0-7F2338C97B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5451" y="4979668"/>
            <a:ext cx="6169271" cy="414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 spc="30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Lato" panose="020F0502020204030203" pitchFamily="34" charset="0"/>
              </a:defRPr>
            </a:lvl1pPr>
            <a:lvl2pPr marL="45715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WWW.IPINFUSION.COM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7189B-487E-414A-B52D-97617A4C4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5007" y="1359179"/>
            <a:ext cx="3821986" cy="10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1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#2" type="obj">
  <p:cSld name="Content Option #2">
    <p:bg>
      <p:bgPr>
        <a:blipFill>
          <a:blip r:embed="rId2">
            <a:alphaModFix amt="33000"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32203" y="127145"/>
            <a:ext cx="11911408" cy="75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  <a:defRPr>
                <a:solidFill>
                  <a:srgbClr val="230A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32203" y="1366982"/>
            <a:ext cx="11911408" cy="34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0" y="6284204"/>
            <a:ext cx="12192000" cy="73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1701851" y="6528242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8515806" y="6534548"/>
            <a:ext cx="32470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2022 Berkeley CAO Group 2 |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03808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Divider">
  <p:cSld name="1_Section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8" descr="A picture containing night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10"/>
            <a:ext cx="12196958" cy="68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307452" y="2679539"/>
            <a:ext cx="11577098" cy="6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Lato"/>
              <a:buNone/>
              <a:defRPr sz="4000" b="0" i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2588418" y="3648920"/>
            <a:ext cx="7015163" cy="6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8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_Left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EB1417-7A8D-874F-8975-E8990EDCB856}"/>
              </a:ext>
            </a:extLst>
          </p:cNvPr>
          <p:cNvSpPr/>
          <p:nvPr userDrawn="1"/>
        </p:nvSpPr>
        <p:spPr>
          <a:xfrm>
            <a:off x="0" y="0"/>
            <a:ext cx="434589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787400" dist="38100" dir="10800000" sx="102000" sy="102000" algn="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50">
              <a:latin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3594-C370-9A42-9B94-B2F28EA71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6" y="457200"/>
            <a:ext cx="3592634" cy="95504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000" b="0" spc="0">
                <a:solidFill>
                  <a:schemeClr val="tx2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TWO LINE</a:t>
            </a:r>
          </a:p>
        </p:txBody>
      </p:sp>
    </p:spTree>
    <p:extLst>
      <p:ext uri="{BB962C8B-B14F-4D97-AF65-F5344CB8AC3E}">
        <p14:creationId xmlns:p14="http://schemas.microsoft.com/office/powerpoint/2010/main" val="3043260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85344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310640"/>
            <a:ext cx="11576050" cy="4622800"/>
          </a:xfrm>
        </p:spPr>
        <p:txBody>
          <a:bodyPr/>
          <a:lstStyle>
            <a:lvl1pPr>
              <a:spcBef>
                <a:spcPts val="140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2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853440"/>
          </a:xfrm>
        </p:spPr>
        <p:txBody>
          <a:bodyPr/>
          <a:lstStyle>
            <a:lvl1pPr>
              <a:defRPr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4" y="1310640"/>
            <a:ext cx="5660136" cy="4622800"/>
          </a:xfrm>
        </p:spPr>
        <p:txBody>
          <a:bodyPr/>
          <a:lstStyle>
            <a:lvl1pPr>
              <a:spcBef>
                <a:spcPts val="140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2FC7CC-FE8C-0941-9BEE-47D033301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8080" y="1310640"/>
            <a:ext cx="5655945" cy="4622800"/>
          </a:xfrm>
        </p:spPr>
        <p:txBody>
          <a:bodyPr/>
          <a:lstStyle>
            <a:lvl1pPr>
              <a:spcBef>
                <a:spcPts val="140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157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Bullets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82BCA6-035A-7144-9EFA-8A2C9DB47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85344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310640"/>
            <a:ext cx="11576050" cy="4622800"/>
          </a:xfrm>
        </p:spPr>
        <p:txBody>
          <a:bodyPr/>
          <a:lstStyle>
            <a:lvl1pPr>
              <a:spcBef>
                <a:spcPts val="140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6AB24-BFAD-994B-A70F-F0DE5EAD1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BC1B4-25B7-5744-81CB-4B0F903D4D1A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4071E-2466-CF4B-95FD-9B937CE5EFE3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301910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549797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655180"/>
            <a:ext cx="11576050" cy="4278259"/>
          </a:xfrm>
        </p:spPr>
        <p:txBody>
          <a:bodyPr/>
          <a:lstStyle>
            <a:lvl1pPr>
              <a:spcBef>
                <a:spcPts val="1400"/>
              </a:spcBef>
              <a:defRPr b="0" i="0">
                <a:latin typeface="+mn-lt"/>
                <a:cs typeface="Lato" panose="020F0502020204030203" pitchFamily="34" charset="0"/>
              </a:defRPr>
            </a:lvl1pPr>
            <a:lvl2pPr>
              <a:defRPr b="0" i="0">
                <a:latin typeface="+mn-lt"/>
                <a:cs typeface="Lato" panose="020F0502020204030203" pitchFamily="34" charset="0"/>
              </a:defRPr>
            </a:lvl2pPr>
            <a:lvl3pPr>
              <a:defRPr b="0" i="0"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88" y="1006475"/>
            <a:ext cx="11576050" cy="47466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+mj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</p:spTree>
    <p:extLst>
      <p:ext uri="{BB962C8B-B14F-4D97-AF65-F5344CB8AC3E}">
        <p14:creationId xmlns:p14="http://schemas.microsoft.com/office/powerpoint/2010/main" val="34630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+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D92086-BC8F-D243-9030-A1C56818FF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54979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with Bullets – Dark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7371A4-2EE2-404E-85AD-F5FC40F70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975" y="1655180"/>
            <a:ext cx="11576050" cy="4278259"/>
          </a:xfrm>
        </p:spPr>
        <p:txBody>
          <a:bodyPr/>
          <a:lstStyle>
            <a:lvl1pPr>
              <a:spcBef>
                <a:spcPts val="1400"/>
              </a:spcBef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Lato" panose="020F0502020204030203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18E4-742A-274C-899B-2A1225ADC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88" y="1006475"/>
            <a:ext cx="11576050" cy="47466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85FCD-7477-5949-8F1D-634BD0CF5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069" y="218661"/>
            <a:ext cx="1034202" cy="260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617E1-9375-ED47-A714-34E8A89CEDD5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bg1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B8FE3-47EF-EA4B-A5E0-10F033D5DCAB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</p:spTree>
    <p:extLst>
      <p:ext uri="{BB962C8B-B14F-4D97-AF65-F5344CB8AC3E}">
        <p14:creationId xmlns:p14="http://schemas.microsoft.com/office/powerpoint/2010/main" val="99420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Lin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95AD-4FBC-D545-B35C-8A85D1CDC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452" y="457200"/>
            <a:ext cx="11577098" cy="853440"/>
          </a:xfrm>
        </p:spPr>
        <p:txBody>
          <a:bodyPr/>
          <a:lstStyle>
            <a:lvl1pPr>
              <a:defRPr b="0" i="0">
                <a:latin typeface="+mj-lt"/>
                <a:cs typeface="Lato" panose="020F0502020204030203" pitchFamily="34" charset="0"/>
              </a:defRPr>
            </a:lvl1pPr>
          </a:lstStyle>
          <a:p>
            <a:r>
              <a:rPr lang="en-US" dirty="0"/>
              <a:t>Single Line Title Only</a:t>
            </a:r>
          </a:p>
        </p:txBody>
      </p:sp>
    </p:spTree>
    <p:extLst>
      <p:ext uri="{BB962C8B-B14F-4D97-AF65-F5344CB8AC3E}">
        <p14:creationId xmlns:p14="http://schemas.microsoft.com/office/powerpoint/2010/main" val="8891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E4C7CDA-0AC6-7247-B118-E725E0C5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52" y="457201"/>
            <a:ext cx="11577098" cy="855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E7A342-6B88-3E47-A0EA-B8073B44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452" y="1312350"/>
            <a:ext cx="11577098" cy="461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4C1A-47C3-BC4E-BE08-8EB9764DFAEF}"/>
              </a:ext>
            </a:extLst>
          </p:cNvPr>
          <p:cNvSpPr txBox="1"/>
          <p:nvPr userDrawn="1"/>
        </p:nvSpPr>
        <p:spPr>
          <a:xfrm>
            <a:off x="11713670" y="6487441"/>
            <a:ext cx="34176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fld id="{72261057-1CD1-43E4-9FAF-4237661CC3D3}" type="slidenum">
              <a:rPr lang="en-US" sz="1000" smtClean="0">
                <a:solidFill>
                  <a:schemeClr val="tx2"/>
                </a:solidFill>
                <a:latin typeface="Lato" panose="020F0502020204030203" pitchFamily="34" charset="0"/>
                <a:ea typeface="Microsoft Sans Serif" panose="020B0604020202020204" pitchFamily="34" charset="0"/>
                <a:cs typeface="Lato" panose="020F0502020204030203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Lato" panose="020F0502020204030203" pitchFamily="34" charset="0"/>
              <a:ea typeface="Microsoft Sans Serif" panose="020B0604020202020204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0C6E5-EFFE-EC45-B64C-4B5B06490690}"/>
              </a:ext>
            </a:extLst>
          </p:cNvPr>
          <p:cNvSpPr txBox="1"/>
          <p:nvPr userDrawn="1"/>
        </p:nvSpPr>
        <p:spPr>
          <a:xfrm>
            <a:off x="8527625" y="6493747"/>
            <a:ext cx="32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071F5D"/>
                </a:solidFill>
                <a:latin typeface="Lato" panose="020F0502020204030203" pitchFamily="34" charset="0"/>
                <a:ea typeface="Open Sans" panose="020B0606030504020204" pitchFamily="34" charset="0"/>
                <a:cs typeface="Lato" panose="020F0502020204030203" pitchFamily="34" charset="0"/>
              </a:rPr>
              <a:t>© 2022 IP Infusion  |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4BDD0-A601-3F40-B10D-3DAFB84D50D8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924069" y="217042"/>
            <a:ext cx="1034202" cy="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5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6" r:id="rId2"/>
    <p:sldLayoutId id="2147483677" r:id="rId3"/>
    <p:sldLayoutId id="2147483662" r:id="rId4"/>
    <p:sldLayoutId id="2147483700" r:id="rId5"/>
    <p:sldLayoutId id="2147483688" r:id="rId6"/>
    <p:sldLayoutId id="2147483682" r:id="rId7"/>
    <p:sldLayoutId id="2147483690" r:id="rId8"/>
    <p:sldLayoutId id="2147483679" r:id="rId9"/>
    <p:sldLayoutId id="2147483689" r:id="rId10"/>
    <p:sldLayoutId id="2147483678" r:id="rId11"/>
    <p:sldLayoutId id="2147483701" r:id="rId12"/>
    <p:sldLayoutId id="2147483691" r:id="rId13"/>
    <p:sldLayoutId id="2147483683" r:id="rId14"/>
    <p:sldLayoutId id="2147483692" r:id="rId15"/>
    <p:sldLayoutId id="2147483681" r:id="rId16"/>
    <p:sldLayoutId id="2147483693" r:id="rId17"/>
    <p:sldLayoutId id="2147483695" r:id="rId18"/>
    <p:sldLayoutId id="2147483694" r:id="rId19"/>
    <p:sldLayoutId id="2147483687" r:id="rId20"/>
    <p:sldLayoutId id="2147483696" r:id="rId21"/>
    <p:sldLayoutId id="2147483697" r:id="rId22"/>
    <p:sldLayoutId id="2147483698" r:id="rId23"/>
    <p:sldLayoutId id="2147483685" r:id="rId24"/>
    <p:sldLayoutId id="2147483684" r:id="rId25"/>
    <p:sldLayoutId id="2147483686" r:id="rId26"/>
    <p:sldLayoutId id="2147483704" r:id="rId27"/>
    <p:sldLayoutId id="2147483705" r:id="rId28"/>
    <p:sldLayoutId id="2147483731" r:id="rId29"/>
  </p:sldLayoutIdLst>
  <p:txStyles>
    <p:titleStyle>
      <a:lvl1pPr algn="l" defTabSz="914317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071F5D"/>
          </a:solidFill>
          <a:latin typeface="+mj-lt"/>
          <a:ea typeface="Open Sans Light" panose="020B0306030504020204" pitchFamily="34" charset="0"/>
          <a:cs typeface="Lato" panose="020F0502020204030203" pitchFamily="34" charset="0"/>
        </a:defRPr>
      </a:lvl1pPr>
    </p:titleStyle>
    <p:bodyStyle>
      <a:lvl1pPr marL="228579" indent="-228579" algn="l" defTabSz="914317" rtl="0" eaLnBrk="1" latinLnBrk="0" hangingPunct="1">
        <a:lnSpc>
          <a:spcPct val="100000"/>
        </a:lnSpc>
        <a:spcBef>
          <a:spcPts val="2000"/>
        </a:spcBef>
        <a:buClr>
          <a:schemeClr val="accent1"/>
        </a:buClr>
        <a:buFont typeface="Wingdings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  <a:lvl2pPr marL="685737" indent="-228579" algn="l" defTabSz="914317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2pPr>
      <a:lvl3pPr marL="1142896" indent="-228579" algn="l" defTabSz="91431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System Font Regular"/>
        <a:buChar char="-"/>
        <a:defRPr sz="1600" b="0" i="0" kern="1200">
          <a:solidFill>
            <a:schemeClr val="bg2">
              <a:lumMod val="25000"/>
            </a:schemeClr>
          </a:solidFill>
          <a:latin typeface="+mn-lt"/>
          <a:ea typeface="Open Sans Light" panose="020B0306030504020204" pitchFamily="34" charset="0"/>
          <a:cs typeface="Lato" panose="020F0502020204030203" pitchFamily="34" charset="0"/>
        </a:defRPr>
      </a:lvl3pPr>
      <a:lvl4pPr marL="1371475" indent="0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13" indent="-228579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371" indent="-228579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9" indent="-228579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8" indent="-228579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6" indent="-228579" algn="l" defTabSz="9143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7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5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3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2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0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9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7" algn="l" defTabSz="9143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shaji.nathan@ipinfusion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datacenterdynamics.com/en/opinions/too-big-to-fail-facebooks-global-outage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F3F8EC-6A55-3F42-940A-E0A3D3F4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0" y="1788893"/>
            <a:ext cx="11373860" cy="27504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BH-PCMLAI: University of California, Berkeley</a:t>
            </a:r>
            <a:br>
              <a:rPr lang="en-US" sz="3600" b="1" dirty="0"/>
            </a:b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/>
              <a:t>Module 24: Capstone Project Presentation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900" b="1" dirty="0"/>
              <a:t>BGP Routing Anomaly Detection System</a:t>
            </a:r>
            <a:endParaRPr lang="en-US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A1BE2D-F83B-7047-B9DB-E7361A18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0611" y="5069107"/>
            <a:ext cx="5180954" cy="133169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Shaji Ravindra Nathan</a:t>
            </a:r>
          </a:p>
          <a:p>
            <a:pPr>
              <a:spcBef>
                <a:spcPts val="1000"/>
              </a:spcBef>
            </a:pPr>
            <a:r>
              <a:rPr lang="en-US" dirty="0"/>
              <a:t>Section B</a:t>
            </a:r>
          </a:p>
          <a:p>
            <a:pPr>
              <a:spcBef>
                <a:spcPts val="1000"/>
              </a:spcBef>
            </a:pPr>
            <a:r>
              <a:rPr lang="en-US" dirty="0"/>
              <a:t>11/26/2022</a:t>
            </a:r>
          </a:p>
        </p:txBody>
      </p:sp>
    </p:spTree>
    <p:extLst>
      <p:ext uri="{BB962C8B-B14F-4D97-AF65-F5344CB8AC3E}">
        <p14:creationId xmlns:p14="http://schemas.microsoft.com/office/powerpoint/2010/main" val="361418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1353" y="3560780"/>
            <a:ext cx="5745523" cy="24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0"/>
          <p:cNvSpPr txBox="1">
            <a:spLocks noGrp="1"/>
          </p:cNvSpPr>
          <p:nvPr>
            <p:ph type="title"/>
          </p:nvPr>
        </p:nvSpPr>
        <p:spPr>
          <a:xfrm>
            <a:off x="198165" y="-62763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Support Vector Machine Explained</a:t>
            </a:r>
            <a:endParaRPr b="1" dirty="0"/>
          </a:p>
        </p:txBody>
      </p:sp>
      <p:sp>
        <p:nvSpPr>
          <p:cNvPr id="276" name="Google Shape;276;p50"/>
          <p:cNvSpPr txBox="1">
            <a:spLocks noGrp="1"/>
          </p:cNvSpPr>
          <p:nvPr>
            <p:ph type="body" idx="4294967295"/>
          </p:nvPr>
        </p:nvSpPr>
        <p:spPr>
          <a:xfrm>
            <a:off x="0" y="1274763"/>
            <a:ext cx="10048875" cy="34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8300" indent="-342900">
              <a:lnSpc>
                <a:spcPct val="200000"/>
              </a:lnSpc>
              <a:spcBef>
                <a:spcPts val="0"/>
              </a:spcBef>
              <a:buSzPts val="2400"/>
            </a:pPr>
            <a:r>
              <a:rPr lang="en-US" sz="2400" b="1" dirty="0"/>
              <a:t>SVM Kernel Trick (Radial Basis function)</a:t>
            </a:r>
            <a:endParaRPr sz="2400" dirty="0"/>
          </a:p>
          <a:p>
            <a:pPr marL="368300" indent="-342900">
              <a:lnSpc>
                <a:spcPct val="200000"/>
              </a:lnSpc>
              <a:spcBef>
                <a:spcPts val="0"/>
              </a:spcBef>
              <a:buSzPts val="2400"/>
            </a:pPr>
            <a:r>
              <a:rPr lang="en-US" sz="2400" b="1" dirty="0"/>
              <a:t>Transforming data to make it linearly separable </a:t>
            </a:r>
            <a:endParaRPr sz="2400" dirty="0"/>
          </a:p>
        </p:txBody>
      </p:sp>
      <p:pic>
        <p:nvPicPr>
          <p:cNvPr id="277" name="Google Shape;27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65" y="3701468"/>
            <a:ext cx="2641761" cy="25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8293" y="3856261"/>
            <a:ext cx="3387443" cy="225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5167" y="879686"/>
            <a:ext cx="4749328" cy="2798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29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221246" y="1385123"/>
            <a:ext cx="5143500" cy="34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 err="1"/>
              <a:t>GridSearch</a:t>
            </a:r>
            <a:r>
              <a:rPr lang="en-US" b="1" dirty="0"/>
              <a:t> was used to do the best hyperparameter selection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SMOTE library was used to balance the classes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The parameters were used to build the final model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This new model was used for predicting new BGP updates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3F13EA-4CC7-7BC6-4F1A-27F1C71BFC58}"/>
              </a:ext>
            </a:extLst>
          </p:cNvPr>
          <p:cNvGrpSpPr/>
          <p:nvPr/>
        </p:nvGrpSpPr>
        <p:grpSpPr>
          <a:xfrm>
            <a:off x="437296" y="764822"/>
            <a:ext cx="11754704" cy="5971185"/>
            <a:chOff x="312605" y="762123"/>
            <a:chExt cx="11754704" cy="59711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AFAF6D-120E-0FF8-D6B3-17137A21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432" y="2875136"/>
              <a:ext cx="3625994" cy="250868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BC144E-8F38-A63C-7A1B-2AF8AB3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550" y="4102802"/>
              <a:ext cx="1701518" cy="1345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3BE6CE-F0B2-BF31-CD71-F9159643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05" y="5509881"/>
              <a:ext cx="6956059" cy="12234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3AC5F2-7F21-AA99-3423-ACC59535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5927" y="762123"/>
              <a:ext cx="6317286" cy="19869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27B55C-131E-7822-9521-C4E44AA3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6439" y="2875136"/>
              <a:ext cx="3140870" cy="3180179"/>
            </a:xfrm>
            <a:prstGeom prst="rect">
              <a:avLst/>
            </a:prstGeom>
          </p:spPr>
        </p:pic>
      </p:grpSp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130806" y="-131692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Methodology Used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5134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120414" y="-268069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Result Summary</a:t>
            </a:r>
            <a:endParaRPr b="1" dirty="0"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120413" y="1198781"/>
            <a:ext cx="4212595" cy="301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The resulting model is able to classify new BGP routing  update traffic from a cellular gateway like so: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-1 for normal traffic</a:t>
            </a:r>
          </a:p>
          <a:p>
            <a:pPr marL="457158" lvl="1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lang="en-US" b="1" dirty="0"/>
          </a:p>
          <a:p>
            <a:pPr lvl="1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1 for anomalous traffic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Example below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F946C3-88F5-16E9-2B25-C19A8DC31E3D}"/>
              </a:ext>
            </a:extLst>
          </p:cNvPr>
          <p:cNvGrpSpPr/>
          <p:nvPr/>
        </p:nvGrpSpPr>
        <p:grpSpPr>
          <a:xfrm>
            <a:off x="1805032" y="907835"/>
            <a:ext cx="10266554" cy="5530701"/>
            <a:chOff x="1305623" y="1008462"/>
            <a:chExt cx="10266554" cy="55307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9A2AA0-3313-59AC-6D55-E0D929ED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55" y="1008462"/>
              <a:ext cx="7784605" cy="33420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73272-1599-BFE6-A399-6ADB58EC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5623" y="4350509"/>
              <a:ext cx="10266554" cy="2188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61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307452" y="0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Results Summary: Actionable Insights</a:t>
            </a:r>
            <a:endParaRPr b="1" dirty="0"/>
          </a:p>
        </p:txBody>
      </p:sp>
      <p:pic>
        <p:nvPicPr>
          <p:cNvPr id="341" name="Google Shape;34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100" y="1069484"/>
            <a:ext cx="9647181" cy="5377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6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/>
              <a:t>Next Steps</a:t>
            </a:r>
            <a:endParaRPr b="1"/>
          </a:p>
        </p:txBody>
      </p:sp>
      <p:pic>
        <p:nvPicPr>
          <p:cNvPr id="348" name="Google Shape;34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0" y="1345425"/>
            <a:ext cx="12059799" cy="37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39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-288896" y="-258560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Network Deployment : Cellular Backhaul Gateway  Protection</a:t>
            </a:r>
            <a:endParaRPr b="1" dirty="0"/>
          </a:p>
        </p:txBody>
      </p:sp>
      <p:sp>
        <p:nvSpPr>
          <p:cNvPr id="258" name="Google Shape;258;p13"/>
          <p:cNvSpPr txBox="1">
            <a:spLocks noGrp="1"/>
          </p:cNvSpPr>
          <p:nvPr>
            <p:ph type="body" idx="4294967295"/>
          </p:nvPr>
        </p:nvSpPr>
        <p:spPr>
          <a:xfrm>
            <a:off x="276389" y="458990"/>
            <a:ext cx="8950737" cy="466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sz="2000" b="1" dirty="0"/>
          </a:p>
          <a:p>
            <a:pPr marL="0" indent="0">
              <a:lnSpc>
                <a:spcPct val="170000"/>
              </a:lnSpc>
              <a:spcBef>
                <a:spcPts val="0"/>
              </a:spcBef>
              <a:buSzPts val="2800"/>
              <a:buNone/>
            </a:pPr>
            <a:endParaRPr lang="en-US" sz="2900" b="1" dirty="0"/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500" b="1" dirty="0"/>
              <a:t>Anomaly Detector  is deployed in the Cellular Data Center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500" b="1" dirty="0"/>
              <a:t>BGP updates are provided to the AD pipeline by a BGP agent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500" b="1" dirty="0"/>
              <a:t>BGP agent does the ETL on the packet header 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500" b="1" dirty="0"/>
              <a:t>Provides Realtime detection of  BGP Anomalies/Malicious attacks 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500" b="1" dirty="0"/>
              <a:t>Cell Gateway autonomously  blocks/reroutes  anomalous traffic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sz="2000" b="1" dirty="0">
              <a:solidFill>
                <a:srgbClr val="00206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US" sz="3400" b="1" dirty="0">
                <a:solidFill>
                  <a:srgbClr val="002060"/>
                </a:solidFill>
              </a:rPr>
              <a:t>Business Benefit: 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SzPts val="2800"/>
            </a:pPr>
            <a:endParaRPr lang="en-US" sz="3400" b="1" dirty="0"/>
          </a:p>
          <a:p>
            <a:pPr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/>
              <a:t>Enables Telco Carriers  to respond in real time to</a:t>
            </a:r>
          </a:p>
          <a:p>
            <a:pPr lvl="2"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>
                <a:solidFill>
                  <a:srgbClr val="002060"/>
                </a:solidFill>
              </a:rPr>
              <a:t>Emerging Threats  </a:t>
            </a:r>
          </a:p>
          <a:p>
            <a:pPr lvl="2"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>
                <a:solidFill>
                  <a:srgbClr val="002060"/>
                </a:solidFill>
              </a:rPr>
              <a:t>Zero Day Attacks </a:t>
            </a:r>
          </a:p>
          <a:p>
            <a:pPr lvl="2"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>
                <a:solidFill>
                  <a:srgbClr val="002060"/>
                </a:solidFill>
              </a:rPr>
              <a:t>Routing Anomalies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/>
              <a:t>Prevents Loss of Service without Truck Roll</a:t>
            </a:r>
          </a:p>
          <a:p>
            <a:pPr indent="-457200">
              <a:lnSpc>
                <a:spcPct val="170000"/>
              </a:lnSpc>
              <a:spcBef>
                <a:spcPts val="0"/>
              </a:spcBef>
              <a:buSzPts val="2800"/>
            </a:pPr>
            <a:r>
              <a:rPr lang="en-US" sz="2900" b="1" dirty="0"/>
              <a:t>Lowers Security  OPEX and CAPEX</a:t>
            </a:r>
            <a:endParaRPr sz="29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BD41E-B9E4-B773-A1F7-EE3AE5C7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803" y="2457983"/>
            <a:ext cx="9379333" cy="41696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5a4ee1a0e_0_0"/>
          <p:cNvSpPr txBox="1">
            <a:spLocks noGrp="1"/>
          </p:cNvSpPr>
          <p:nvPr>
            <p:ph type="title"/>
          </p:nvPr>
        </p:nvSpPr>
        <p:spPr>
          <a:xfrm>
            <a:off x="307451" y="31701"/>
            <a:ext cx="11577098" cy="8534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Business Benefit:  </a:t>
            </a:r>
            <a:endParaRPr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1BF377-356D-3F31-21DA-0A60674B3D0B}"/>
              </a:ext>
            </a:extLst>
          </p:cNvPr>
          <p:cNvGrpSpPr/>
          <p:nvPr/>
        </p:nvGrpSpPr>
        <p:grpSpPr>
          <a:xfrm>
            <a:off x="-958850" y="1063195"/>
            <a:ext cx="7054850" cy="4835314"/>
            <a:chOff x="-1099820" y="1085426"/>
            <a:chExt cx="8128000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3112E316-1CFF-02D0-54ED-5826B7751A7D}"/>
                </a:ext>
              </a:extLst>
            </p:cNvPr>
            <p:cNvGraphicFramePr/>
            <p:nvPr/>
          </p:nvGraphicFramePr>
          <p:xfrm>
            <a:off x="-1099820" y="108542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620F59-A73E-FA7D-2BBD-E413736D0B33}"/>
                </a:ext>
              </a:extLst>
            </p:cNvPr>
            <p:cNvSpPr/>
            <p:nvPr/>
          </p:nvSpPr>
          <p:spPr>
            <a:xfrm>
              <a:off x="2198370" y="2756499"/>
              <a:ext cx="1531620" cy="1485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Current APT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Attack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Profile </a:t>
              </a:r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36B94C9-35B8-D67A-E542-15BE737AD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774407"/>
              </p:ext>
            </p:extLst>
          </p:nvPr>
        </p:nvGraphicFramePr>
        <p:xfrm>
          <a:off x="4923790" y="959491"/>
          <a:ext cx="7416800" cy="483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50CCB30-BE5F-F5AB-A535-7894B80ED5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6389" y="2748471"/>
            <a:ext cx="1374776" cy="11148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Google Shape;277;g155a4ee1a0e_0_0">
            <a:extLst>
              <a:ext uri="{FF2B5EF4-FFF2-40B4-BE49-F238E27FC236}">
                <a16:creationId xmlns:a16="http://schemas.microsoft.com/office/drawing/2014/main" id="{2598B376-27C5-8AD9-D703-D53285388F43}"/>
              </a:ext>
            </a:extLst>
          </p:cNvPr>
          <p:cNvSpPr txBox="1">
            <a:spLocks/>
          </p:cNvSpPr>
          <p:nvPr/>
        </p:nvSpPr>
        <p:spPr>
          <a:xfrm>
            <a:off x="7731545" y="390285"/>
            <a:ext cx="1784464" cy="8534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rmAutofit/>
          </a:bodyPr>
          <a:lstStyle>
            <a:lvl1pPr algn="l" defTabSz="914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rgbClr val="071F5D"/>
                </a:solidFill>
                <a:latin typeface="+mj-lt"/>
                <a:ea typeface="Open Sans Light" panose="020B0306030504020204" pitchFamily="34" charset="0"/>
                <a:cs typeface="Lato" panose="020F0502020204030203" pitchFamily="34" charset="0"/>
              </a:defRPr>
            </a:lvl1pPr>
          </a:lstStyle>
          <a:p>
            <a:pPr algn="ctr">
              <a:spcBef>
                <a:spcPts val="0"/>
              </a:spcBef>
            </a:pPr>
            <a:endParaRPr lang="en-US" b="1" dirty="0"/>
          </a:p>
        </p:txBody>
      </p:sp>
      <p:sp>
        <p:nvSpPr>
          <p:cNvPr id="11" name="Google Shape;277;g155a4ee1a0e_0_0">
            <a:extLst>
              <a:ext uri="{FF2B5EF4-FFF2-40B4-BE49-F238E27FC236}">
                <a16:creationId xmlns:a16="http://schemas.microsoft.com/office/drawing/2014/main" id="{81022E6A-D204-A2F3-1EE4-86532B0B0A74}"/>
              </a:ext>
            </a:extLst>
          </p:cNvPr>
          <p:cNvSpPr txBox="1">
            <a:spLocks/>
          </p:cNvSpPr>
          <p:nvPr/>
        </p:nvSpPr>
        <p:spPr>
          <a:xfrm>
            <a:off x="7731545" y="248168"/>
            <a:ext cx="1784464" cy="8534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rmAutofit/>
          </a:bodyPr>
          <a:lstStyle>
            <a:lvl1pPr algn="l" defTabSz="914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rgbClr val="071F5D"/>
                </a:solidFill>
                <a:latin typeface="+mj-lt"/>
                <a:ea typeface="Open Sans Light" panose="020B0306030504020204" pitchFamily="34" charset="0"/>
                <a:cs typeface="Lato" panose="020F0502020204030203" pitchFamily="34" charset="0"/>
              </a:defRPr>
            </a:lvl1pPr>
          </a:lstStyle>
          <a:p>
            <a:pPr algn="ctr">
              <a:spcBef>
                <a:spcPts val="0"/>
              </a:spcBef>
            </a:pPr>
            <a:endParaRPr lang="en-US" sz="1800" b="1" dirty="0"/>
          </a:p>
        </p:txBody>
      </p:sp>
      <p:sp>
        <p:nvSpPr>
          <p:cNvPr id="12" name="Google Shape;277;g155a4ee1a0e_0_0">
            <a:extLst>
              <a:ext uri="{FF2B5EF4-FFF2-40B4-BE49-F238E27FC236}">
                <a16:creationId xmlns:a16="http://schemas.microsoft.com/office/drawing/2014/main" id="{033E653E-8B0A-6982-FC42-7FAF3BD26351}"/>
              </a:ext>
            </a:extLst>
          </p:cNvPr>
          <p:cNvSpPr txBox="1">
            <a:spLocks/>
          </p:cNvSpPr>
          <p:nvPr/>
        </p:nvSpPr>
        <p:spPr>
          <a:xfrm>
            <a:off x="7739958" y="396868"/>
            <a:ext cx="1784464" cy="8534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rmAutofit/>
          </a:bodyPr>
          <a:lstStyle>
            <a:lvl1pPr algn="l" defTabSz="914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rgbClr val="071F5D"/>
                </a:solidFill>
                <a:latin typeface="+mj-lt"/>
                <a:ea typeface="Open Sans Light" panose="020B0306030504020204" pitchFamily="34" charset="0"/>
                <a:cs typeface="Lato" panose="020F0502020204030203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rgbClr val="00B050"/>
                </a:solidFill>
              </a:rPr>
              <a:t>Future</a:t>
            </a:r>
          </a:p>
          <a:p>
            <a:pPr algn="ctr">
              <a:spcBef>
                <a:spcPts val="0"/>
              </a:spcBef>
            </a:pPr>
            <a:r>
              <a:rPr lang="en-US" sz="1800" b="1" dirty="0">
                <a:solidFill>
                  <a:srgbClr val="00B050"/>
                </a:solidFill>
              </a:rPr>
              <a:t>Threat Profile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0D52E-50F5-721C-E304-0D4FAC0B6EF9}"/>
              </a:ext>
            </a:extLst>
          </p:cNvPr>
          <p:cNvSpPr txBox="1"/>
          <p:nvPr/>
        </p:nvSpPr>
        <p:spPr>
          <a:xfrm>
            <a:off x="7482162" y="1549075"/>
            <a:ext cx="247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Finding a needle in a haystack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43B1-E481-3FE1-0232-FF462585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Use Cases in Telecom using AI/ML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FC702-232E-9422-F2C4-839F4827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49" y="980953"/>
            <a:ext cx="9440415" cy="53169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3E71C7-9233-A11B-554F-85A643435BDD}"/>
              </a:ext>
            </a:extLst>
          </p:cNvPr>
          <p:cNvSpPr/>
          <p:nvPr/>
        </p:nvSpPr>
        <p:spPr>
          <a:xfrm>
            <a:off x="1194955" y="2827421"/>
            <a:ext cx="2878281" cy="88213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8EAE4A-1C95-5DE4-12D6-57E183601925}"/>
              </a:ext>
            </a:extLst>
          </p:cNvPr>
          <p:cNvSpPr/>
          <p:nvPr/>
        </p:nvSpPr>
        <p:spPr>
          <a:xfrm>
            <a:off x="8624454" y="5725392"/>
            <a:ext cx="1392381" cy="457199"/>
          </a:xfrm>
          <a:prstGeom prst="ellips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Current  Project </a:t>
            </a:r>
          </a:p>
        </p:txBody>
      </p:sp>
    </p:spTree>
    <p:extLst>
      <p:ext uri="{BB962C8B-B14F-4D97-AF65-F5344CB8AC3E}">
        <p14:creationId xmlns:p14="http://schemas.microsoft.com/office/powerpoint/2010/main" val="24366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60DD-683B-FBF5-DE42-756D247C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66" y="2201442"/>
            <a:ext cx="9715314" cy="275044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b="1" dirty="0">
                <a:solidFill>
                  <a:srgbClr val="FF9E16"/>
                </a:solidFill>
              </a:rPr>
              <a:t>Thanks !</a:t>
            </a:r>
            <a:br>
              <a:rPr lang="en-US" sz="6600" b="1" dirty="0">
                <a:solidFill>
                  <a:srgbClr val="FF9E16"/>
                </a:solidFill>
              </a:rPr>
            </a:br>
            <a:br>
              <a:rPr lang="en-US" sz="6600" b="1" dirty="0">
                <a:solidFill>
                  <a:srgbClr val="FF9E16"/>
                </a:solidFill>
              </a:rPr>
            </a:br>
            <a:r>
              <a:rPr lang="en-US" sz="3600" b="1" dirty="0">
                <a:solidFill>
                  <a:srgbClr val="FF9E16"/>
                </a:solidFill>
              </a:rPr>
              <a:t>contact: </a:t>
            </a:r>
            <a:r>
              <a:rPr lang="en-US" sz="3600" b="1" dirty="0">
                <a:solidFill>
                  <a:srgbClr val="FF9E16"/>
                </a:solidFill>
                <a:hlinkClick r:id="rId2"/>
              </a:rPr>
              <a:t>shaji.nathan@ipinfusion.com</a:t>
            </a:r>
            <a:br>
              <a:rPr lang="en-US" sz="3600" b="1" dirty="0">
                <a:solidFill>
                  <a:srgbClr val="FF9E16"/>
                </a:solidFill>
              </a:rPr>
            </a:br>
            <a:r>
              <a:rPr lang="en-US" sz="3600" b="1" dirty="0">
                <a:solidFill>
                  <a:srgbClr val="FF9E16"/>
                </a:solidFill>
              </a:rPr>
              <a:t>phone: 408.400.1503</a:t>
            </a:r>
            <a:endParaRPr lang="en-US" sz="6600" b="1" dirty="0">
              <a:solidFill>
                <a:srgbClr val="FF9E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5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3220174" y="2112304"/>
            <a:ext cx="703970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Technical Landscape 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Problem Statement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Proposed Solution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Methodology  &amp; Application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Results Summary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  <a:tabLst/>
              <a:defRPr/>
            </a:pPr>
            <a:r>
              <a:rPr lang="en-US" sz="2000" b="1" kern="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2227" y="751408"/>
            <a:ext cx="3335481" cy="19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/>
        </p:nvSpPr>
        <p:spPr>
          <a:xfrm>
            <a:off x="349756" y="751408"/>
            <a:ext cx="43860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Border Gateway Protocol — the “post office of the internet”</a:t>
            </a:r>
            <a:endParaRPr sz="24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349756" y="1503883"/>
            <a:ext cx="43860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Responsible for sending information in the form of “packets.”</a:t>
            </a:r>
            <a:endParaRPr sz="24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DD2A4-B979-D1D1-6737-4DBBC27C691E}"/>
              </a:ext>
            </a:extLst>
          </p:cNvPr>
          <p:cNvSpPr txBox="1"/>
          <p:nvPr/>
        </p:nvSpPr>
        <p:spPr>
          <a:xfrm>
            <a:off x="182271" y="2881952"/>
            <a:ext cx="74654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In simple terms, internet traffic consists in hundreds of millions of routers and switches communicating with another using digital signals.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These signals are arranged in packets, which are sequences of 1s and 0s of a designated length.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2060"/>
                </a:solidFill>
              </a:rPr>
              <a:t>Border Gateway Protocol Core Functions: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Enabling coordination between the over 70,000 different networks that interconnect into the single global communication infrastructure that we call the internet.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Standardized way to exchange routing and reachability information among networks which make up the internet </a:t>
            </a:r>
            <a:r>
              <a:rPr lang="en-US" sz="1400" dirty="0" err="1">
                <a:solidFill>
                  <a:srgbClr val="002060"/>
                </a:solidFill>
              </a:rPr>
              <a:t>a.k.a</a:t>
            </a:r>
            <a:r>
              <a:rPr lang="en-US" sz="1400" dirty="0">
                <a:solidFill>
                  <a:srgbClr val="002060"/>
                </a:solidFill>
              </a:rPr>
              <a:t> autonomous systems (AS) on the Internet.                                  For example: ATT has an ASN # 7018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 Make  routing decisions based on network paths, network policies, or rule-sets configured by a network administrator.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Guide Internet Protocol  packets from end user to the final destination across the internet</a:t>
            </a:r>
          </a:p>
        </p:txBody>
      </p:sp>
      <p:sp>
        <p:nvSpPr>
          <p:cNvPr id="170" name="Google Shape;170;p4"/>
          <p:cNvSpPr txBox="1">
            <a:spLocks noGrp="1"/>
          </p:cNvSpPr>
          <p:nvPr>
            <p:ph type="title" idx="4294967295"/>
          </p:nvPr>
        </p:nvSpPr>
        <p:spPr>
          <a:xfrm>
            <a:off x="-20060" y="-89937"/>
            <a:ext cx="119126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BGP Routing Explained 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118E0-0321-84D1-FF9E-8CE0CB56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1" y="751408"/>
            <a:ext cx="4048095" cy="33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A61F9-021E-6883-8C84-02FB0FB23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708" y="4224219"/>
            <a:ext cx="4227801" cy="2254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C48AC7-8B5E-CDA4-3415-436B6022A98E}"/>
              </a:ext>
            </a:extLst>
          </p:cNvPr>
          <p:cNvGrpSpPr/>
          <p:nvPr/>
        </p:nvGrpSpPr>
        <p:grpSpPr>
          <a:xfrm>
            <a:off x="-1" y="534720"/>
            <a:ext cx="11939155" cy="3735944"/>
            <a:chOff x="132203" y="2521585"/>
            <a:chExt cx="11725734" cy="2641294"/>
          </a:xfrm>
        </p:grpSpPr>
        <p:pic>
          <p:nvPicPr>
            <p:cNvPr id="180" name="Google Shape;18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83949" y="2521585"/>
              <a:ext cx="3223754" cy="2641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203" y="2701614"/>
              <a:ext cx="3802062" cy="2281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57387" y="2709188"/>
              <a:ext cx="4400550" cy="21515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-334438" y="-129287"/>
            <a:ext cx="11577098" cy="104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sz="3200" b="1" dirty="0"/>
              <a:t>Problem Statement: </a:t>
            </a:r>
            <a:r>
              <a:rPr lang="en-US" sz="2800" b="1" dirty="0"/>
              <a:t>BGP related Malicious Activity in the news</a:t>
            </a:r>
            <a:endParaRPr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FC4E7-696A-2FD5-09E5-ABF16F421A1F}"/>
              </a:ext>
            </a:extLst>
          </p:cNvPr>
          <p:cNvSpPr txBox="1"/>
          <p:nvPr/>
        </p:nvSpPr>
        <p:spPr>
          <a:xfrm>
            <a:off x="615950" y="4138066"/>
            <a:ext cx="1157605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Financial Impact 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 On Monday, October 4 2021, a BGP outage cost Facebook roughly $60 million in revenues over its more than six-hour period.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  Facebook shares fell 4.9 percent on the day, which translated into more than $47 billion in lost market cap.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hlinkClick r:id="rId6"/>
              </a:rPr>
              <a:t>Reference: https://www.datacenterdynamics.com/en/opinions/too-big-to-fail-facebooks-global-outage/</a:t>
            </a:r>
            <a:r>
              <a:rPr lang="en-US" dirty="0">
                <a:solidFill>
                  <a:srgbClr val="FF0000"/>
                </a:solidFill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Live Outage Map: This map shows outages at any given time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https://www.thousandeyes.com/outages/?utm_source=Blog&amp;utm_medium=Textlink&amp;utm_campaign=Most-Disruptive-Internet-Outages-2020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 idx="4294967295"/>
          </p:nvPr>
        </p:nvSpPr>
        <p:spPr>
          <a:xfrm>
            <a:off x="0" y="127000"/>
            <a:ext cx="119126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Too much data and no time</a:t>
            </a:r>
            <a:endParaRPr b="1" dirty="0"/>
          </a:p>
        </p:txBody>
      </p:sp>
      <p:sp>
        <p:nvSpPr>
          <p:cNvPr id="191" name="Google Shape;191;p6"/>
          <p:cNvSpPr txBox="1">
            <a:spLocks noGrp="1"/>
          </p:cNvSpPr>
          <p:nvPr>
            <p:ph type="body" idx="4294967295"/>
          </p:nvPr>
        </p:nvSpPr>
        <p:spPr>
          <a:xfrm>
            <a:off x="154099" y="979763"/>
            <a:ext cx="5191125" cy="15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</a:pPr>
            <a:r>
              <a:rPr lang="en-US" dirty="0"/>
              <a:t>Internet traffic data is logged, however, the scale is far too great to actively monitor and react: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</a:pPr>
            <a:endParaRPr dirty="0"/>
          </a:p>
        </p:txBody>
      </p:sp>
      <p:sp>
        <p:nvSpPr>
          <p:cNvPr id="192" name="Google Shape;192;p6"/>
          <p:cNvSpPr txBox="1"/>
          <p:nvPr/>
        </p:nvSpPr>
        <p:spPr>
          <a:xfrm>
            <a:off x="418454" y="2324168"/>
            <a:ext cx="4432515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100Gbps allows a single pathway to present one valid 64 octet IP packet every 5 nanoseconds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near impossibility to inspect the veracity of all of it without introducing unacceptable latency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internet usage proliferates around the globe, the vulnerabilities will only increase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154099" y="5405153"/>
            <a:ext cx="11911408" cy="97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So how do we distinguish malicious activity from legitimate usage?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4" name="Google Shape;194;p6"/>
          <p:cNvGraphicFramePr/>
          <p:nvPr/>
        </p:nvGraphicFramePr>
        <p:xfrm>
          <a:off x="5662460" y="1609948"/>
          <a:ext cx="5358600" cy="363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5" name="Google Shape;195;p6"/>
          <p:cNvSpPr txBox="1"/>
          <p:nvPr/>
        </p:nvSpPr>
        <p:spPr>
          <a:xfrm rot="-5400000">
            <a:off x="4027905" y="2577909"/>
            <a:ext cx="25140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5G Subscriptions (millions)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 rot="-5400000">
            <a:off x="10315154" y="2587458"/>
            <a:ext cx="21668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5G Traffic (EB/Month)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5662439" y="979763"/>
            <a:ext cx="604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Projected Global 5G Subscriptions and Data Traffic Forecasts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8F8D-9DF9-6C2F-F494-966519C3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52" y="2243121"/>
            <a:ext cx="11577098" cy="665545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Based Solution: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BGP Anomaly Detector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Routing Security</a:t>
            </a:r>
          </a:p>
        </p:txBody>
      </p:sp>
    </p:spTree>
    <p:extLst>
      <p:ext uri="{BB962C8B-B14F-4D97-AF65-F5344CB8AC3E}">
        <p14:creationId xmlns:p14="http://schemas.microsoft.com/office/powerpoint/2010/main" val="423499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4;p9">
            <a:extLst>
              <a:ext uri="{FF2B5EF4-FFF2-40B4-BE49-F238E27FC236}">
                <a16:creationId xmlns:a16="http://schemas.microsoft.com/office/drawing/2014/main" id="{983CDB59-A4BF-5647-C5F4-8E183527262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63" y="1280447"/>
            <a:ext cx="6002536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-288896" y="-8587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Machine Learning (ML) for Anomaly Detection</a:t>
            </a:r>
            <a:endParaRPr b="1" dirty="0"/>
          </a:p>
        </p:txBody>
      </p:sp>
      <p:sp>
        <p:nvSpPr>
          <p:cNvPr id="258" name="Google Shape;258;p13"/>
          <p:cNvSpPr txBox="1">
            <a:spLocks noGrp="1"/>
          </p:cNvSpPr>
          <p:nvPr>
            <p:ph type="body" idx="4294967295"/>
          </p:nvPr>
        </p:nvSpPr>
        <p:spPr>
          <a:xfrm>
            <a:off x="335282" y="1003720"/>
            <a:ext cx="6438498" cy="561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2900" b="1" dirty="0"/>
              <a:t>What it does :   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000" b="1" dirty="0"/>
              <a:t> Detects BGP routing security breaches, anomalies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2900" b="1" dirty="0"/>
              <a:t>How it is done: 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Initial goal is to use a supervised  machine learning  model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That does Real time Classification of BGP Updates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Separates routing traffic into two classes</a:t>
            </a:r>
          </a:p>
          <a:p>
            <a:pPr lvl="2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Normal</a:t>
            </a:r>
          </a:p>
          <a:p>
            <a:pPr lvl="2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Anomalous Traffic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000" b="1" dirty="0"/>
              <a:t>Labeled training samples used  to learn a classification hyperplane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000" b="1" dirty="0"/>
              <a:t>Machine Model developed from real time BGP updates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800"/>
              <a:buNone/>
            </a:pPr>
            <a:r>
              <a:rPr lang="en-US" sz="2600" b="1" dirty="0"/>
              <a:t>How it is deployed: 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A standalone classification software package that works with ACLs and BGP  module in OCNOS (Open Compute Network Operating System)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This software can be pushed to interact with OCNOS control plane via a docker container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Can be Sold as an upsell application on  top of OCNOS</a:t>
            </a:r>
          </a:p>
        </p:txBody>
      </p:sp>
    </p:spTree>
    <p:extLst>
      <p:ext uri="{BB962C8B-B14F-4D97-AF65-F5344CB8AC3E}">
        <p14:creationId xmlns:p14="http://schemas.microsoft.com/office/powerpoint/2010/main" val="33271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4D4BDF-3E7E-CCDA-9296-E751457B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44" y="473959"/>
            <a:ext cx="6645398" cy="2781919"/>
          </a:xfrm>
          <a:prstGeom prst="rect">
            <a:avLst/>
          </a:prstGeom>
        </p:spPr>
      </p:pic>
      <p:sp>
        <p:nvSpPr>
          <p:cNvPr id="331" name="Google Shape;331;p57"/>
          <p:cNvSpPr txBox="1">
            <a:spLocks noGrp="1"/>
          </p:cNvSpPr>
          <p:nvPr>
            <p:ph type="title"/>
          </p:nvPr>
        </p:nvSpPr>
        <p:spPr>
          <a:xfrm>
            <a:off x="307451" y="-256865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Methodology Used</a:t>
            </a:r>
            <a:endParaRPr b="1" dirty="0"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4294967295"/>
          </p:nvPr>
        </p:nvSpPr>
        <p:spPr>
          <a:xfrm>
            <a:off x="221246" y="1385123"/>
            <a:ext cx="5143500" cy="34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A dataset with 42 features was labelled for </a:t>
            </a:r>
            <a:r>
              <a:rPr lang="en-US" b="1" dirty="0" err="1"/>
              <a:t>Nimda</a:t>
            </a:r>
            <a:r>
              <a:rPr lang="en-US" b="1" dirty="0"/>
              <a:t>, </a:t>
            </a:r>
            <a:r>
              <a:rPr lang="en-US" b="1" dirty="0" err="1"/>
              <a:t>Codred</a:t>
            </a:r>
            <a:r>
              <a:rPr lang="en-US" b="1" dirty="0"/>
              <a:t> and WannaCry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sz="2000" b="1" dirty="0"/>
              <a:t>Multiple models wer</a:t>
            </a:r>
            <a:r>
              <a:rPr lang="en-US" b="1" dirty="0"/>
              <a:t>e built using Supervised Learning </a:t>
            </a:r>
          </a:p>
          <a:p>
            <a:pPr marL="914358" lvl="1" indent="-4572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Logistic Regression </a:t>
            </a:r>
          </a:p>
          <a:p>
            <a:pPr marL="914358" lvl="1" indent="-4572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 err="1"/>
              <a:t>RandomForest</a:t>
            </a:r>
            <a:r>
              <a:rPr lang="en-US" b="1" dirty="0"/>
              <a:t> </a:t>
            </a:r>
          </a:p>
          <a:p>
            <a:pPr marL="914358" lvl="1" indent="-4572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KNN</a:t>
            </a:r>
          </a:p>
          <a:p>
            <a:pPr marL="914358" lvl="1" indent="-4572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Support Vector Machine</a:t>
            </a:r>
          </a:p>
          <a:p>
            <a:pPr marL="457200" indent="-4572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b="1" dirty="0"/>
              <a:t>SVM was selected as it had the  best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7B4D0-5C1D-3B8E-EACB-EF644371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91" y="3255878"/>
            <a:ext cx="3492254" cy="3430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C144E-8F38-A63C-7A1B-2AF8AB3B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69" y="4863336"/>
            <a:ext cx="20478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-259896" y="84279"/>
            <a:ext cx="11577098" cy="8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0A0C"/>
              </a:buClr>
              <a:buSzPts val="4400"/>
              <a:buFont typeface="Calibri"/>
              <a:buNone/>
            </a:pPr>
            <a:r>
              <a:rPr lang="en-US" b="1" dirty="0"/>
              <a:t>Support Vector Machine Explained</a:t>
            </a:r>
            <a:endParaRPr b="1" dirty="0"/>
          </a:p>
        </p:txBody>
      </p:sp>
      <p:sp>
        <p:nvSpPr>
          <p:cNvPr id="263" name="Google Shape;263;p49"/>
          <p:cNvSpPr txBox="1">
            <a:spLocks noGrp="1"/>
          </p:cNvSpPr>
          <p:nvPr>
            <p:ph type="body" idx="4294967295"/>
          </p:nvPr>
        </p:nvSpPr>
        <p:spPr>
          <a:xfrm>
            <a:off x="280988" y="629654"/>
            <a:ext cx="11911012" cy="347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sz="2000" b="1" dirty="0"/>
              <a:t>Anomaly Detector High Level Functional Blocks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The idea is to come up with a two class classifier that classifies BGP updates with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SzPts val="2800"/>
            </a:pPr>
            <a:r>
              <a:rPr lang="en-US" b="1" dirty="0"/>
              <a:t>1 indicating an anomaly and -1 indicating normal update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952F1-1BB3-E48D-D1EB-74E8F226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0" y="2529880"/>
            <a:ext cx="10193048" cy="40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0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PI">
      <a:dk1>
        <a:srgbClr val="000000"/>
      </a:dk1>
      <a:lt1>
        <a:srgbClr val="FFFFFF"/>
      </a:lt1>
      <a:dk2>
        <a:srgbClr val="192F58"/>
      </a:dk2>
      <a:lt2>
        <a:srgbClr val="E6E7E5"/>
      </a:lt2>
      <a:accent1>
        <a:srgbClr val="FE9E19"/>
      </a:accent1>
      <a:accent2>
        <a:srgbClr val="192F58"/>
      </a:accent2>
      <a:accent3>
        <a:srgbClr val="999B9D"/>
      </a:accent3>
      <a:accent4>
        <a:srgbClr val="8795AA"/>
      </a:accent4>
      <a:accent5>
        <a:srgbClr val="3379B6"/>
      </a:accent5>
      <a:accent6>
        <a:srgbClr val="333333"/>
      </a:accent6>
      <a:hlink>
        <a:srgbClr val="E66828"/>
      </a:hlink>
      <a:folHlink>
        <a:srgbClr val="4163AA"/>
      </a:folHlink>
    </a:clrScheme>
    <a:fontScheme name="IPI 2022 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EB2086D0-8024-5842-B7F9-05AFB7E95109}" vid="{7337061E-0372-1C41-B208-86078431B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6263</TotalTime>
  <Words>1133</Words>
  <Application>Microsoft Office PowerPoint</Application>
  <PresentationFormat>Widescreen</PresentationFormat>
  <Paragraphs>153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Calibri</vt:lpstr>
      <vt:lpstr>System Font Regular</vt:lpstr>
      <vt:lpstr>Arial</vt:lpstr>
      <vt:lpstr>Lato</vt:lpstr>
      <vt:lpstr>Wingdings</vt:lpstr>
      <vt:lpstr>Office Theme</vt:lpstr>
      <vt:lpstr>BH-PCMLAI: University of California, Berkeley   Module 24: Capstone Project Presentation  BGP Routing Anomaly Detection System</vt:lpstr>
      <vt:lpstr>INDEX</vt:lpstr>
      <vt:lpstr>BGP Routing Explained </vt:lpstr>
      <vt:lpstr>Problem Statement: BGP related Malicious Activity in the news</vt:lpstr>
      <vt:lpstr>Too much data and no time</vt:lpstr>
      <vt:lpstr>Machine Learning Based Solution:   BGP Anomaly Detector for  Routing Security</vt:lpstr>
      <vt:lpstr>Machine Learning (ML) for Anomaly Detection</vt:lpstr>
      <vt:lpstr>Methodology Used</vt:lpstr>
      <vt:lpstr>Support Vector Machine Explained</vt:lpstr>
      <vt:lpstr>Support Vector Machine Explained</vt:lpstr>
      <vt:lpstr>Methodology Used</vt:lpstr>
      <vt:lpstr>Result Summary</vt:lpstr>
      <vt:lpstr>Results Summary: Actionable Insights</vt:lpstr>
      <vt:lpstr>Next Steps</vt:lpstr>
      <vt:lpstr>Network Deployment : Cellular Backhaul Gateway  Protection</vt:lpstr>
      <vt:lpstr>The Business Benefit:  </vt:lpstr>
      <vt:lpstr>Future Use Cases in Telecom using AI/ML Techniques</vt:lpstr>
      <vt:lpstr>Thanks !  contact: shaji.nathan@ipinfusion.com phone: 408.400.1503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Elese Orrell</dc:creator>
  <cp:lastModifiedBy>Shaji Ravindranathan</cp:lastModifiedBy>
  <cp:revision>71</cp:revision>
  <cp:lastPrinted>2019-05-21T20:18:52Z</cp:lastPrinted>
  <dcterms:created xsi:type="dcterms:W3CDTF">2022-03-04T01:15:36Z</dcterms:created>
  <dcterms:modified xsi:type="dcterms:W3CDTF">2022-11-28T05:08:57Z</dcterms:modified>
</cp:coreProperties>
</file>